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91" r:id="rId2"/>
  </p:sldMasterIdLst>
  <p:notesMasterIdLst>
    <p:notesMasterId r:id="rId25"/>
  </p:notesMasterIdLst>
  <p:sldIdLst>
    <p:sldId id="292" r:id="rId3"/>
    <p:sldId id="293" r:id="rId4"/>
    <p:sldId id="294" r:id="rId5"/>
    <p:sldId id="295" r:id="rId6"/>
    <p:sldId id="260" r:id="rId7"/>
    <p:sldId id="296" r:id="rId8"/>
    <p:sldId id="297" r:id="rId9"/>
    <p:sldId id="298" r:id="rId10"/>
    <p:sldId id="299" r:id="rId11"/>
    <p:sldId id="300" r:id="rId12"/>
    <p:sldId id="256" r:id="rId13"/>
    <p:sldId id="257" r:id="rId14"/>
    <p:sldId id="258" r:id="rId15"/>
    <p:sldId id="259" r:id="rId16"/>
    <p:sldId id="287" r:id="rId17"/>
    <p:sldId id="261" r:id="rId18"/>
    <p:sldId id="289" r:id="rId19"/>
    <p:sldId id="262" r:id="rId20"/>
    <p:sldId id="288" r:id="rId21"/>
    <p:sldId id="290" r:id="rId22"/>
    <p:sldId id="291" r:id="rId23"/>
    <p:sldId id="27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5" autoAdjust="0"/>
    <p:restoredTop sz="96429"/>
  </p:normalViewPr>
  <p:slideViewPr>
    <p:cSldViewPr snapToGrid="0">
      <p:cViewPr varScale="1">
        <p:scale>
          <a:sx n="40" d="100"/>
          <a:sy n="40" d="100"/>
        </p:scale>
        <p:origin x="60" y="624"/>
      </p:cViewPr>
      <p:guideLst>
        <p:guide orient="horz" pos="215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62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5F1B9-0EA1-465F-BC2C-30A104EC5E07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5F722-2D1E-48AD-90C4-634AA976F9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85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43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0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02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5226657" y="5302711"/>
            <a:ext cx="1738000" cy="150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5078743" y="-108000"/>
            <a:ext cx="2034000" cy="234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66900" y="2655767"/>
            <a:ext cx="8458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3746500" y="-230500"/>
            <a:ext cx="1482000" cy="1283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4803631" y="1813479"/>
            <a:ext cx="658400" cy="570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38553" y="1140372"/>
            <a:ext cx="1259600" cy="1090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7154399" y="469765"/>
            <a:ext cx="658400" cy="569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" name="Google Shape;17;p2"/>
          <p:cNvGrpSpPr/>
          <p:nvPr/>
        </p:nvGrpSpPr>
        <p:grpSpPr>
          <a:xfrm>
            <a:off x="7398871" y="1373041"/>
            <a:ext cx="539520" cy="498745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4337362" y="151031"/>
            <a:ext cx="300113" cy="519952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" name="Google Shape;21;p2"/>
          <p:cNvGrpSpPr/>
          <p:nvPr/>
        </p:nvGrpSpPr>
        <p:grpSpPr>
          <a:xfrm>
            <a:off x="5840701" y="686924"/>
            <a:ext cx="510611" cy="80948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4265952" y="1203946"/>
            <a:ext cx="526691" cy="537729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6680711" y="6102197"/>
            <a:ext cx="1377200" cy="1192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6844905" y="5408600"/>
            <a:ext cx="720000" cy="623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4135612" y="4839625"/>
            <a:ext cx="1377200" cy="1192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4707179" y="6102216"/>
            <a:ext cx="602800" cy="521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>
            <a:off x="7160941" y="6490348"/>
            <a:ext cx="416671" cy="416645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" name="Google Shape;40;p2"/>
          <p:cNvGrpSpPr/>
          <p:nvPr/>
        </p:nvGrpSpPr>
        <p:grpSpPr>
          <a:xfrm>
            <a:off x="7696013" y="5408587"/>
            <a:ext cx="765257" cy="734067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4572278" y="5206389"/>
            <a:ext cx="503785" cy="45824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84400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666132" y="209467"/>
            <a:ext cx="1528000" cy="1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2310267" y="2314133"/>
            <a:ext cx="6592400" cy="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2310267" y="3174533"/>
            <a:ext cx="2902400" cy="3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5361296" y="3174533"/>
            <a:ext cx="2902400" cy="3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8412327" y="3174533"/>
            <a:ext cx="2902400" cy="3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◇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65101" y="1411967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850900" y="1920133"/>
            <a:ext cx="571600" cy="494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993899" y="-175533"/>
            <a:ext cx="1093200" cy="9468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437067" y="118567"/>
            <a:ext cx="478400" cy="41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2306379" y="81425"/>
            <a:ext cx="468272" cy="43288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70801" y="1693570"/>
            <a:ext cx="221415" cy="38360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6" name="Google Shape;226;p7"/>
          <p:cNvGrpSpPr/>
          <p:nvPr/>
        </p:nvGrpSpPr>
        <p:grpSpPr>
          <a:xfrm>
            <a:off x="1205701" y="686924"/>
            <a:ext cx="510611" cy="80948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600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5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31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105D67F-C495-45B5-B368-F4679945A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F315513-7FD5-42F0-9F14-568381070E2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2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9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6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D67F-C495-45B5-B368-F4679945A243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0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2" r:id="rId12"/>
    <p:sldLayoutId id="214748369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D67F-C495-45B5-B368-F4679945A2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issypower.blog.me/221306990878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866900" y="2655767"/>
            <a:ext cx="84580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ko-KR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WHO ARE YOU?</a:t>
            </a:r>
            <a:endParaRPr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F8F81-7D1C-4338-94C9-1503F0859F32}"/>
              </a:ext>
            </a:extLst>
          </p:cNvPr>
          <p:cNvSpPr txBox="1"/>
          <p:nvPr/>
        </p:nvSpPr>
        <p:spPr>
          <a:xfrm>
            <a:off x="1866900" y="4029447"/>
            <a:ext cx="910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17011757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박미희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17011811 </a:t>
            </a:r>
            <a:r>
              <a:rPr lang="ko-KR" altLang="en-US" sz="240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엄단경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17011821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박소현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17011862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이세미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340747" y="884480"/>
            <a:ext cx="7722800" cy="8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altLang="ko-KR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Team role</a:t>
            </a:r>
            <a:endParaRPr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10</a:t>
            </a:fld>
            <a:endParaRPr/>
          </a:p>
        </p:txBody>
      </p:sp>
      <p:sp>
        <p:nvSpPr>
          <p:cNvPr id="6" name="Google Shape;516;p29">
            <a:extLst>
              <a:ext uri="{FF2B5EF4-FFF2-40B4-BE49-F238E27FC236}">
                <a16:creationId xmlns:a16="http://schemas.microsoft.com/office/drawing/2014/main" id="{41DFFA3F-35CE-498A-8F41-1905565E7376}"/>
              </a:ext>
            </a:extLst>
          </p:cNvPr>
          <p:cNvSpPr txBox="1">
            <a:spLocks/>
          </p:cNvSpPr>
          <p:nvPr/>
        </p:nvSpPr>
        <p:spPr>
          <a:xfrm>
            <a:off x="2679731" y="1763843"/>
            <a:ext cx="7939447" cy="1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endParaRPr lang="en-US" altLang="ko-KR" sz="1867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ko-KR" altLang="en-US" sz="1867" dirty="0" err="1">
                <a:solidFill>
                  <a:schemeClr val="tx1"/>
                </a:solidFill>
                <a:latin typeface="+mn-ea"/>
                <a:ea typeface="+mn-ea"/>
              </a:rPr>
              <a:t>아두이노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 조도센서와 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led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연결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블루투스 연결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867" dirty="0" err="1">
                <a:solidFill>
                  <a:schemeClr val="tx1"/>
                </a:solidFill>
                <a:latin typeface="+mn-ea"/>
                <a:ea typeface="+mn-ea"/>
              </a:rPr>
              <a:t>앱인벤터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 제작 및 연동</a:t>
            </a:r>
          </a:p>
          <a:p>
            <a:pPr marL="0" indent="0">
              <a:buNone/>
            </a:pPr>
            <a:endParaRPr lang="en-US" altLang="ko-KR" sz="1333" dirty="0">
              <a:solidFill>
                <a:schemeClr val="tx1"/>
              </a:solidFill>
            </a:endParaRPr>
          </a:p>
        </p:txBody>
      </p:sp>
      <p:sp>
        <p:nvSpPr>
          <p:cNvPr id="9" name="Google Shape;431;p22">
            <a:extLst>
              <a:ext uri="{FF2B5EF4-FFF2-40B4-BE49-F238E27FC236}">
                <a16:creationId xmlns:a16="http://schemas.microsoft.com/office/drawing/2014/main" id="{D061D9AE-1507-4210-B6DD-CEFB34EA635B}"/>
              </a:ext>
            </a:extLst>
          </p:cNvPr>
          <p:cNvSpPr/>
          <p:nvPr/>
        </p:nvSpPr>
        <p:spPr>
          <a:xfrm>
            <a:off x="1117910" y="2221259"/>
            <a:ext cx="1561821" cy="579333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+mj-ea"/>
                <a:ea typeface="+mj-ea"/>
                <a:cs typeface="Muli"/>
                <a:sym typeface="Muli"/>
              </a:rPr>
              <a:t>박미희</a:t>
            </a:r>
            <a:endParaRPr sz="2400" b="1" dirty="0">
              <a:solidFill>
                <a:schemeClr val="accent1"/>
              </a:solidFill>
              <a:latin typeface="+mj-ea"/>
              <a:ea typeface="+mj-ea"/>
              <a:cs typeface="Muli"/>
              <a:sym typeface="Muli"/>
            </a:endParaRPr>
          </a:p>
        </p:txBody>
      </p:sp>
      <p:sp>
        <p:nvSpPr>
          <p:cNvPr id="14" name="Google Shape;516;p29">
            <a:extLst>
              <a:ext uri="{FF2B5EF4-FFF2-40B4-BE49-F238E27FC236}">
                <a16:creationId xmlns:a16="http://schemas.microsoft.com/office/drawing/2014/main" id="{A604E623-B317-497B-B045-BE55167ECB50}"/>
              </a:ext>
            </a:extLst>
          </p:cNvPr>
          <p:cNvSpPr txBox="1">
            <a:spLocks/>
          </p:cNvSpPr>
          <p:nvPr/>
        </p:nvSpPr>
        <p:spPr>
          <a:xfrm>
            <a:off x="2499108" y="2741843"/>
            <a:ext cx="9602581" cy="1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86262" indent="0">
              <a:buNone/>
            </a:pPr>
            <a:endParaRPr lang="en-US" altLang="ko-KR" sz="1867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86262" indent="0">
              <a:buNone/>
            </a:pPr>
            <a:r>
              <a:rPr lang="ko-KR" altLang="en-US" sz="1867" dirty="0" err="1">
                <a:solidFill>
                  <a:schemeClr val="tx1"/>
                </a:solidFill>
                <a:latin typeface="+mn-ea"/>
                <a:ea typeface="+mn-ea"/>
              </a:rPr>
              <a:t>아두이노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 카메라 회로 연결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867" dirty="0" err="1">
                <a:solidFill>
                  <a:schemeClr val="tx1"/>
                </a:solidFill>
                <a:latin typeface="+mn-ea"/>
                <a:ea typeface="+mn-ea"/>
              </a:rPr>
              <a:t>아두이노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안드로이드 블루투스 연동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, python-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엑셀 연동</a:t>
            </a:r>
          </a:p>
          <a:p>
            <a:pPr marL="0" indent="0">
              <a:buNone/>
            </a:pPr>
            <a:r>
              <a:rPr lang="ko-KR" altLang="en-US" sz="1333" dirty="0" err="1">
                <a:solidFill>
                  <a:schemeClr val="tx1"/>
                </a:solidFill>
                <a:latin typeface="+mn-ea"/>
                <a:ea typeface="+mn-ea"/>
              </a:rPr>
              <a:t>ㅁ</a:t>
            </a:r>
            <a:endParaRPr lang="en-US" altLang="ko-KR" sz="1333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Google Shape;431;p22">
            <a:extLst>
              <a:ext uri="{FF2B5EF4-FFF2-40B4-BE49-F238E27FC236}">
                <a16:creationId xmlns:a16="http://schemas.microsoft.com/office/drawing/2014/main" id="{1034E702-5D3C-4CBA-8308-D706B77F8E58}"/>
              </a:ext>
            </a:extLst>
          </p:cNvPr>
          <p:cNvSpPr/>
          <p:nvPr/>
        </p:nvSpPr>
        <p:spPr>
          <a:xfrm>
            <a:off x="1117910" y="3168591"/>
            <a:ext cx="1561821" cy="579333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b="1" dirty="0" err="1">
                <a:solidFill>
                  <a:schemeClr val="accent1"/>
                </a:solidFill>
                <a:latin typeface="+mj-ea"/>
                <a:ea typeface="+mj-ea"/>
                <a:cs typeface="Muli"/>
                <a:sym typeface="Muli"/>
              </a:rPr>
              <a:t>엄단경</a:t>
            </a:r>
            <a:endParaRPr sz="2400" b="1" dirty="0">
              <a:solidFill>
                <a:schemeClr val="accent1"/>
              </a:solidFill>
              <a:latin typeface="+mj-ea"/>
              <a:ea typeface="+mj-ea"/>
              <a:cs typeface="Muli"/>
              <a:sym typeface="Muli"/>
            </a:endParaRPr>
          </a:p>
        </p:txBody>
      </p:sp>
      <p:sp>
        <p:nvSpPr>
          <p:cNvPr id="16" name="Google Shape;516;p29">
            <a:extLst>
              <a:ext uri="{FF2B5EF4-FFF2-40B4-BE49-F238E27FC236}">
                <a16:creationId xmlns:a16="http://schemas.microsoft.com/office/drawing/2014/main" id="{DFED6FC3-05C2-48F1-8329-F5E30289F3AD}"/>
              </a:ext>
            </a:extLst>
          </p:cNvPr>
          <p:cNvSpPr txBox="1">
            <a:spLocks/>
          </p:cNvSpPr>
          <p:nvPr/>
        </p:nvSpPr>
        <p:spPr>
          <a:xfrm>
            <a:off x="2679731" y="3658505"/>
            <a:ext cx="7939447" cy="1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endParaRPr lang="en-US" altLang="ko-KR" sz="1867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ko-KR" altLang="en-US" sz="1867" dirty="0" err="1">
                <a:solidFill>
                  <a:schemeClr val="tx1"/>
                </a:solidFill>
                <a:latin typeface="+mn-ea"/>
                <a:ea typeface="+mn-ea"/>
              </a:rPr>
              <a:t>아두이노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mp3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모듈 연결 및 코드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867" dirty="0" err="1">
                <a:solidFill>
                  <a:schemeClr val="tx1"/>
                </a:solidFill>
                <a:latin typeface="+mn-ea"/>
                <a:ea typeface="+mn-ea"/>
              </a:rPr>
              <a:t>아두이노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 카메라 코드 및 카메라 실행</a:t>
            </a:r>
            <a:endParaRPr lang="en-US" altLang="ko-KR" sz="1867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" name="Google Shape;431;p22">
            <a:extLst>
              <a:ext uri="{FF2B5EF4-FFF2-40B4-BE49-F238E27FC236}">
                <a16:creationId xmlns:a16="http://schemas.microsoft.com/office/drawing/2014/main" id="{8C3A3A38-61FA-4D3F-951C-988B13C32111}"/>
              </a:ext>
            </a:extLst>
          </p:cNvPr>
          <p:cNvSpPr/>
          <p:nvPr/>
        </p:nvSpPr>
        <p:spPr>
          <a:xfrm>
            <a:off x="1117910" y="4115922"/>
            <a:ext cx="1561821" cy="579333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+mj-ea"/>
                <a:ea typeface="+mj-ea"/>
                <a:cs typeface="Muli"/>
                <a:sym typeface="Muli"/>
              </a:rPr>
              <a:t>박소현</a:t>
            </a:r>
            <a:endParaRPr sz="2400" b="1" dirty="0">
              <a:solidFill>
                <a:schemeClr val="accent1"/>
              </a:solidFill>
              <a:latin typeface="+mj-ea"/>
              <a:ea typeface="+mj-ea"/>
              <a:cs typeface="Muli"/>
              <a:sym typeface="Muli"/>
            </a:endParaRPr>
          </a:p>
        </p:txBody>
      </p:sp>
      <p:sp>
        <p:nvSpPr>
          <p:cNvPr id="18" name="Google Shape;516;p29">
            <a:extLst>
              <a:ext uri="{FF2B5EF4-FFF2-40B4-BE49-F238E27FC236}">
                <a16:creationId xmlns:a16="http://schemas.microsoft.com/office/drawing/2014/main" id="{C1AB7C98-68B7-40C0-9856-AAF38F08A5CF}"/>
              </a:ext>
            </a:extLst>
          </p:cNvPr>
          <p:cNvSpPr txBox="1">
            <a:spLocks/>
          </p:cNvSpPr>
          <p:nvPr/>
        </p:nvSpPr>
        <p:spPr>
          <a:xfrm>
            <a:off x="2679731" y="4655705"/>
            <a:ext cx="7939447" cy="1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None/>
            </a:pPr>
            <a:endParaRPr lang="en-US" altLang="ko-KR" sz="1867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얼굴인식 코드 작성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진동 센서 코드 작성</a:t>
            </a:r>
            <a:r>
              <a:rPr lang="en-US" altLang="ko-KR" sz="1867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867" dirty="0">
                <a:solidFill>
                  <a:schemeClr val="tx1"/>
                </a:solidFill>
                <a:latin typeface="+mn-ea"/>
                <a:ea typeface="+mn-ea"/>
              </a:rPr>
              <a:t>총 코드 수정 및 디버깅 </a:t>
            </a:r>
            <a:endParaRPr lang="en-US" altLang="ko-KR" sz="1867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Google Shape;431;p22">
            <a:extLst>
              <a:ext uri="{FF2B5EF4-FFF2-40B4-BE49-F238E27FC236}">
                <a16:creationId xmlns:a16="http://schemas.microsoft.com/office/drawing/2014/main" id="{99B7AAD3-CCC1-49D0-A563-BCE0E559412C}"/>
              </a:ext>
            </a:extLst>
          </p:cNvPr>
          <p:cNvSpPr/>
          <p:nvPr/>
        </p:nvSpPr>
        <p:spPr>
          <a:xfrm>
            <a:off x="1117910" y="5113122"/>
            <a:ext cx="1561821" cy="579333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+mj-ea"/>
                <a:ea typeface="+mj-ea"/>
                <a:cs typeface="Muli"/>
                <a:sym typeface="Muli"/>
              </a:rPr>
              <a:t>이세미</a:t>
            </a:r>
            <a:endParaRPr sz="2400" b="1" dirty="0">
              <a:solidFill>
                <a:schemeClr val="accent1"/>
              </a:solidFill>
              <a:latin typeface="+mj-ea"/>
              <a:ea typeface="+mj-ea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73634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 flipH="1" flipV="1">
            <a:off x="3110024" y="2834985"/>
            <a:ext cx="6390057" cy="186639"/>
          </a:xfrm>
          <a:prstGeom prst="parallelogram">
            <a:avLst>
              <a:gd name="adj" fmla="val 88021"/>
            </a:avLst>
          </a:prstGeom>
          <a:solidFill>
            <a:schemeClr val="tx1">
              <a:lumMod val="50000"/>
              <a:lumOff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10025" y="1686255"/>
            <a:ext cx="1706903" cy="1342664"/>
          </a:xfrm>
          <a:prstGeom prst="rect">
            <a:avLst/>
          </a:prstGeom>
          <a:solidFill>
            <a:srgbClr val="7BC4EF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prstClr val="white"/>
                </a:solidFill>
                <a:latin typeface="+mj-lt"/>
                <a:ea typeface="야놀자 야체 B" panose="02020603020101020101" pitchFamily="18" charset="-127"/>
              </a:rPr>
              <a:t>IOT</a:t>
            </a:r>
            <a:endParaRPr lang="ko-KR" altLang="en-US" sz="2600" dirty="0">
              <a:solidFill>
                <a:prstClr val="white"/>
              </a:solidFill>
              <a:latin typeface="+mj-lt"/>
              <a:ea typeface="야놀자 야체 B" panose="02020603020101020101" pitchFamily="18" charset="-127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>
            <a:off x="4816928" y="1686256"/>
            <a:ext cx="4485554" cy="1342663"/>
          </a:xfrm>
          <a:prstGeom prst="round1Rect">
            <a:avLst>
              <a:gd name="adj" fmla="val 5000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당신은 </a:t>
            </a:r>
            <a:r>
              <a:rPr lang="ko-KR" altLang="en-US" sz="2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누구십니까</a:t>
            </a:r>
            <a:r>
              <a:rPr lang="en-US" altLang="ko-KR" sz="26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?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249920" y="1686255"/>
            <a:ext cx="781118" cy="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049234" y="1632255"/>
            <a:ext cx="108000" cy="108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16200000">
            <a:off x="8960482" y="2305193"/>
            <a:ext cx="684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9248483" y="1845679"/>
            <a:ext cx="108000" cy="108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 rot="5400000">
            <a:off x="4472953" y="3363624"/>
            <a:ext cx="684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760953" y="3705624"/>
            <a:ext cx="108000" cy="108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95781" y="4211246"/>
            <a:ext cx="8018542" cy="558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17011757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박미희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17011811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엄단경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17011821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박소현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17011862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이세미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84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26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현재 진행 상황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</a:rPr>
                <a:t>파이썬과</a:t>
              </a:r>
              <a:r>
                <a:rPr lang="ko-KR" altLang="en-US" sz="2800" dirty="0">
                  <a:solidFill>
                    <a:schemeClr val="bg1"/>
                  </a:solidFill>
                </a:rPr>
                <a:t> 연동하여 얼굴 인식 알고리즘을 작성한다</a:t>
              </a:r>
              <a:r>
                <a:rPr lang="en-US" altLang="ko-KR" sz="2800" dirty="0">
                  <a:solidFill>
                    <a:schemeClr val="bg1"/>
                  </a:solidFill>
                </a:rPr>
                <a:t>.</a:t>
              </a:r>
              <a:r>
                <a:rPr lang="ko-KR" altLang="en-US" sz="2800" dirty="0">
                  <a:solidFill>
                    <a:schemeClr val="bg1"/>
                  </a:solidFill>
                </a:rPr>
                <a:t> </a:t>
              </a:r>
              <a:endParaRPr lang="en-US" altLang="ko-KR" sz="28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600" dirty="0">
                  <a:solidFill>
                    <a:schemeClr val="tx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DD3B3D-6D45-49DE-9CCD-37E916BE8A8A}"/>
              </a:ext>
            </a:extLst>
          </p:cNvPr>
          <p:cNvSpPr/>
          <p:nvPr/>
        </p:nvSpPr>
        <p:spPr>
          <a:xfrm>
            <a:off x="1080949" y="3540578"/>
            <a:ext cx="98940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err="1"/>
              <a:t>파이썬을</a:t>
            </a:r>
            <a:r>
              <a:rPr lang="ko-KR" altLang="en-US" sz="2800" dirty="0"/>
              <a:t> 이용하여 얼굴 인식 알고리즘을 작성하였다</a:t>
            </a:r>
            <a:r>
              <a:rPr lang="en-US" altLang="ko-KR" sz="2800" dirty="0"/>
              <a:t>.</a:t>
            </a:r>
          </a:p>
          <a:p>
            <a:pPr algn="ctr"/>
            <a:r>
              <a:rPr lang="ko-KR" altLang="en-US" sz="2800" dirty="0"/>
              <a:t>이후 데이터를 수집하고 저장한 후 얼굴 인식에 성공하였다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A4BC3-559E-461C-9169-82DCF2F5D5F2}"/>
              </a:ext>
            </a:extLst>
          </p:cNvPr>
          <p:cNvSpPr txBox="1"/>
          <p:nvPr/>
        </p:nvSpPr>
        <p:spPr>
          <a:xfrm>
            <a:off x="4811636" y="2058870"/>
            <a:ext cx="4054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</a:rPr>
              <a:t>10 </a:t>
            </a:r>
            <a:r>
              <a:rPr lang="ko-KR" altLang="en-US" sz="4000" b="1" dirty="0">
                <a:solidFill>
                  <a:schemeClr val="accent4"/>
                </a:solidFill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56224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26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현재 진행 상황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B1FFEA-E000-4001-8848-E4DA8140CBED}"/>
              </a:ext>
            </a:extLst>
          </p:cNvPr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>
              <a:extLst>
                <a:ext uri="{FF2B5EF4-FFF2-40B4-BE49-F238E27FC236}">
                  <a16:creationId xmlns:a16="http://schemas.microsoft.com/office/drawing/2014/main" id="{28EBA8E2-BF4C-498B-B27E-31B4973ECCFD}"/>
                </a:ext>
              </a:extLst>
            </p:cNvPr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</a:rPr>
                <a:t>파이썬과</a:t>
              </a:r>
              <a:r>
                <a:rPr lang="ko-KR" altLang="en-US" sz="2800" dirty="0">
                  <a:solidFill>
                    <a:schemeClr val="bg1"/>
                  </a:solidFill>
                </a:rPr>
                <a:t> 연동하여 얼굴 인식 알고리즘을 작성한다</a:t>
              </a:r>
              <a:r>
                <a:rPr lang="en-US" altLang="ko-KR" sz="2800" dirty="0">
                  <a:solidFill>
                    <a:schemeClr val="bg1"/>
                  </a:solidFill>
                </a:rPr>
                <a:t>.</a:t>
              </a:r>
              <a:r>
                <a:rPr lang="ko-KR" altLang="en-US" sz="2800" dirty="0">
                  <a:solidFill>
                    <a:schemeClr val="bg1"/>
                  </a:solidFill>
                </a:rPr>
                <a:t> </a:t>
              </a:r>
              <a:endParaRPr lang="en-US" altLang="ko-KR" sz="28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600" dirty="0">
                  <a:solidFill>
                    <a:schemeClr val="tx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19DB468-A139-44B3-8E38-7B1FA5983B53}"/>
                </a:ext>
              </a:extLst>
            </p:cNvPr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B2B9D6-35F4-4D4E-BCB7-3396DB08D2CD}"/>
                </a:ext>
              </a:extLst>
            </p:cNvPr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A1F38AD-216B-4FB6-9576-E5BF8BDC3FAB}"/>
                </a:ext>
              </a:extLst>
            </p:cNvPr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B92B52D-95D9-4D73-8211-BBB8D3F9DE3D}"/>
                </a:ext>
              </a:extLst>
            </p:cNvPr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DD3B3D-6D45-49DE-9CCD-37E916BE8A8A}"/>
              </a:ext>
            </a:extLst>
          </p:cNvPr>
          <p:cNvSpPr/>
          <p:nvPr/>
        </p:nvSpPr>
        <p:spPr>
          <a:xfrm>
            <a:off x="1631062" y="3332072"/>
            <a:ext cx="89416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</a:rPr>
              <a:t>1. </a:t>
            </a:r>
            <a:r>
              <a:rPr lang="ko-KR" altLang="en-US" sz="2800" dirty="0"/>
              <a:t>카메라 </a:t>
            </a:r>
            <a:r>
              <a:rPr lang="en-US" altLang="ko-KR" sz="2800" dirty="0"/>
              <a:t>OV7670 </a:t>
            </a:r>
            <a:r>
              <a:rPr lang="ko-KR" altLang="en-US" sz="2800" dirty="0"/>
              <a:t>모듈을 </a:t>
            </a:r>
            <a:r>
              <a:rPr lang="ko-KR" altLang="en-US" sz="2800" dirty="0" err="1"/>
              <a:t>아두이노와</a:t>
            </a:r>
            <a:r>
              <a:rPr lang="ko-KR" altLang="en-US" sz="2800" dirty="0"/>
              <a:t> 연결한다</a:t>
            </a:r>
            <a:r>
              <a:rPr lang="en-US" altLang="ko-KR" sz="2800" dirty="0"/>
              <a:t>.</a:t>
            </a:r>
          </a:p>
          <a:p>
            <a:pPr algn="ctr"/>
            <a:r>
              <a:rPr lang="en-US" altLang="ko-KR" sz="2800" b="1" dirty="0">
                <a:solidFill>
                  <a:srgbClr val="FFC000"/>
                </a:solidFill>
              </a:rPr>
              <a:t>2. </a:t>
            </a:r>
            <a:r>
              <a:rPr lang="ko-KR" altLang="en-US" sz="2800" dirty="0"/>
              <a:t>스마트메이커를 사용하여 어플의 시작화면과 메뉴를 디자인하여 만든다</a:t>
            </a:r>
            <a:r>
              <a:rPr lang="en-US" altLang="ko-KR" sz="2800" dirty="0"/>
              <a:t>.</a:t>
            </a:r>
            <a:endParaRPr lang="ko-KR" altLang="en-US" sz="2800" dirty="0"/>
          </a:p>
          <a:p>
            <a:pPr algn="ctr"/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A4BC3-559E-461C-9169-82DCF2F5D5F2}"/>
              </a:ext>
            </a:extLst>
          </p:cNvPr>
          <p:cNvSpPr txBox="1"/>
          <p:nvPr/>
        </p:nvSpPr>
        <p:spPr>
          <a:xfrm>
            <a:off x="4811636" y="2058870"/>
            <a:ext cx="4054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4"/>
                </a:solidFill>
              </a:rPr>
              <a:t>11 </a:t>
            </a:r>
            <a:r>
              <a:rPr lang="ko-KR" altLang="en-US" sz="4000" b="1" dirty="0">
                <a:solidFill>
                  <a:schemeClr val="accent4"/>
                </a:solidFill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804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01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2184646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현재 진행 상황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파이썬과 연동하여 얼굴 인식 알고리즘을 작성한다</a:t>
              </a:r>
              <a:r>
                <a:rPr lang="en-US" altLang="ko-KR" sz="2800">
                  <a:solidFill>
                    <a:schemeClr val="bg1"/>
                  </a:solidFill>
                </a:rPr>
                <a:t>.</a:t>
              </a:r>
              <a:r>
                <a:rPr lang="ko-KR" altLang="en-US" sz="2800">
                  <a:solidFill>
                    <a:schemeClr val="bg1"/>
                  </a:solidFill>
                </a:rPr>
                <a:t> </a:t>
              </a:r>
            </a:p>
            <a:p>
              <a:pPr algn="ctr">
                <a:defRPr/>
              </a:pPr>
              <a:r>
                <a:rPr lang="en-US" altLang="ko-KR" sz="2600">
                  <a:solidFill>
                    <a:schemeClr val="tx1"/>
                  </a:solidFill>
                  <a:latin typeface="야놀자 야체 B"/>
                  <a:ea typeface="야놀자 야체 B"/>
                </a:rPr>
                <a:t> </a:t>
              </a: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631062" y="3332072"/>
            <a:ext cx="8941688" cy="3076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rgbClr val="FFC000"/>
                </a:solidFill>
              </a:rPr>
              <a:t>1. </a:t>
            </a:r>
            <a:r>
              <a:rPr lang="ko-KR" altLang="en-US" sz="2800">
                <a:solidFill>
                  <a:schemeClr val="tx1"/>
                </a:solidFill>
              </a:rPr>
              <a:t>아두이노 카메라로 얼굴인식 성공</a:t>
            </a:r>
            <a:endParaRPr lang="ko-KR" altLang="en-US" sz="2800" b="1">
              <a:solidFill>
                <a:srgbClr val="FFC000"/>
              </a:solidFill>
            </a:endParaRPr>
          </a:p>
          <a:p>
            <a:pPr algn="ctr">
              <a:defRPr/>
            </a:pPr>
            <a:r>
              <a:rPr lang="en-US" altLang="ko-KR" sz="2800" b="1">
                <a:solidFill>
                  <a:srgbClr val="FFC000"/>
                </a:solidFill>
              </a:rPr>
              <a:t>2.</a:t>
            </a:r>
            <a:r>
              <a:rPr lang="ko-KR" altLang="en-US" sz="2800">
                <a:solidFill>
                  <a:schemeClr val="tx1"/>
                </a:solidFill>
              </a:rPr>
              <a:t> 인식한 사람의 이름을 </a:t>
            </a:r>
            <a:r>
              <a:rPr lang="en-US" altLang="ko-KR" sz="2800">
                <a:solidFill>
                  <a:schemeClr val="tx1"/>
                </a:solidFill>
              </a:rPr>
              <a:t>tts</a:t>
            </a:r>
            <a:r>
              <a:rPr lang="ko-KR" altLang="en-US" sz="2800">
                <a:solidFill>
                  <a:schemeClr val="tx1"/>
                </a:solidFill>
              </a:rPr>
              <a:t>를 통해 음성 출력</a:t>
            </a:r>
            <a:endParaRPr lang="ko-KR" altLang="en-US" sz="2800" b="1">
              <a:solidFill>
                <a:srgbClr val="FFC000"/>
              </a:solidFill>
            </a:endParaRPr>
          </a:p>
          <a:p>
            <a:pPr algn="ctr">
              <a:defRPr/>
            </a:pPr>
            <a:r>
              <a:rPr lang="en-US" altLang="ko-KR" sz="2800" b="1">
                <a:solidFill>
                  <a:srgbClr val="FFC000"/>
                </a:solidFill>
              </a:rPr>
              <a:t>3.</a:t>
            </a:r>
            <a:r>
              <a:rPr lang="ko-KR" altLang="en-US" sz="2800" b="1">
                <a:solidFill>
                  <a:srgbClr val="FFC000"/>
                </a:solidFill>
              </a:rPr>
              <a:t> </a:t>
            </a:r>
            <a:r>
              <a:rPr lang="ko-KR" altLang="en-US" sz="2800">
                <a:solidFill>
                  <a:schemeClr val="tx1"/>
                </a:solidFill>
              </a:rPr>
              <a:t>조도 센서 연결</a:t>
            </a:r>
          </a:p>
          <a:p>
            <a:pPr algn="ctr">
              <a:defRPr/>
            </a:pPr>
            <a:r>
              <a:rPr lang="en-US" altLang="ko-KR" sz="2800" b="1">
                <a:solidFill>
                  <a:schemeClr val="accent4"/>
                </a:solidFill>
              </a:rPr>
              <a:t>4.</a:t>
            </a:r>
            <a:r>
              <a:rPr lang="ko-KR" altLang="en-US" sz="2800" b="1">
                <a:solidFill>
                  <a:schemeClr val="accent4"/>
                </a:solidFill>
              </a:rPr>
              <a:t> </a:t>
            </a:r>
            <a:r>
              <a:rPr lang="en-US" altLang="ko-KR" sz="2800">
                <a:solidFill>
                  <a:schemeClr val="tx1"/>
                </a:solidFill>
              </a:rPr>
              <a:t>IOT</a:t>
            </a:r>
            <a:r>
              <a:rPr lang="ko-KR" altLang="en-US" sz="2800">
                <a:solidFill>
                  <a:schemeClr val="tx1"/>
                </a:solidFill>
              </a:rPr>
              <a:t> 디자인 변경</a:t>
            </a:r>
          </a:p>
          <a:p>
            <a:pPr algn="ctr">
              <a:defRPr/>
            </a:pPr>
            <a:r>
              <a:rPr lang="en-US" altLang="ko-KR" sz="2800" b="1">
                <a:solidFill>
                  <a:schemeClr val="accent4"/>
                </a:solidFill>
              </a:rPr>
              <a:t>5.</a:t>
            </a:r>
            <a:r>
              <a:rPr lang="ko-KR" altLang="en-US" sz="2800" b="1">
                <a:solidFill>
                  <a:schemeClr val="accent4"/>
                </a:solidFill>
              </a:rPr>
              <a:t> </a:t>
            </a:r>
            <a:r>
              <a:rPr lang="ko-KR" altLang="en-US" sz="2800">
                <a:solidFill>
                  <a:schemeClr val="tx1"/>
                </a:solidFill>
              </a:rPr>
              <a:t>안드로이드용 어플 제작 진행 중</a:t>
            </a:r>
          </a:p>
          <a:p>
            <a:pPr algn="ctr">
              <a:defRPr/>
            </a:pPr>
            <a:endParaRPr lang="en-US" altLang="ko-KR" sz="2800" b="1">
              <a:solidFill>
                <a:srgbClr val="FFC000"/>
              </a:solidFill>
            </a:endParaRPr>
          </a:p>
          <a:p>
            <a:pPr algn="ctr">
              <a:defRPr/>
            </a:pPr>
            <a:endParaRPr lang="en-US" altLang="ko-KR" sz="2800" b="1"/>
          </a:p>
        </p:txBody>
      </p:sp>
      <p:sp>
        <p:nvSpPr>
          <p:cNvPr id="6" name="TextBox 5"/>
          <p:cNvSpPr txBox="1"/>
          <p:nvPr/>
        </p:nvSpPr>
        <p:spPr>
          <a:xfrm>
            <a:off x="4811636" y="2058870"/>
            <a:ext cx="4054891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accent4"/>
                </a:solidFill>
              </a:rPr>
              <a:t>12 </a:t>
            </a:r>
            <a:r>
              <a:rPr lang="ko-KR" altLang="en-US" sz="4000" b="1">
                <a:solidFill>
                  <a:schemeClr val="accent4"/>
                </a:solidFill>
              </a:rPr>
              <a:t>주차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01</a:t>
              </a:r>
              <a:endParaRPr lang="ko-KR" altLang="en-US" sz="26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2184646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현재 진행 상황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0525" y="1061498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파이썬과 연동하여 얼굴 인식 알고리즘을 작성한다</a:t>
              </a:r>
              <a:r>
                <a:rPr lang="en-US" altLang="ko-KR" sz="2800">
                  <a:solidFill>
                    <a:schemeClr val="bg1"/>
                  </a:solidFill>
                </a:rPr>
                <a:t>.</a:t>
              </a:r>
              <a:r>
                <a:rPr lang="ko-KR" altLang="en-US" sz="2800">
                  <a:solidFill>
                    <a:schemeClr val="bg1"/>
                  </a:solidFill>
                </a:rPr>
                <a:t> </a:t>
              </a:r>
            </a:p>
            <a:p>
              <a:pPr algn="ctr">
                <a:defRPr/>
              </a:pPr>
              <a:r>
                <a:rPr lang="en-US" altLang="ko-KR" sz="2600">
                  <a:solidFill>
                    <a:schemeClr val="tx1"/>
                  </a:solidFill>
                  <a:latin typeface="야놀자 야체 B"/>
                  <a:ea typeface="야놀자 야체 B"/>
                </a:rPr>
                <a:t> </a:t>
              </a: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631062" y="3332072"/>
            <a:ext cx="89416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 dirty="0">
                <a:solidFill>
                  <a:srgbClr val="FFC000"/>
                </a:solidFill>
              </a:rPr>
              <a:t>1. </a:t>
            </a:r>
            <a:r>
              <a:rPr lang="ko-KR" altLang="en-US" sz="2800" dirty="0"/>
              <a:t>엑셀에 사람정보 저장</a:t>
            </a:r>
            <a:r>
              <a:rPr lang="en-US" altLang="ko-KR" sz="2800" dirty="0"/>
              <a:t>-&gt;</a:t>
            </a:r>
            <a:r>
              <a:rPr lang="ko-KR" altLang="en-US" sz="2800" dirty="0" err="1"/>
              <a:t>파이썬에서</a:t>
            </a:r>
            <a:r>
              <a:rPr lang="ko-KR" altLang="en-US" sz="2800" dirty="0"/>
              <a:t> 엑셀 값 받기</a:t>
            </a:r>
          </a:p>
          <a:p>
            <a:pPr algn="ctr">
              <a:defRPr/>
            </a:pPr>
            <a:r>
              <a:rPr lang="en-US" altLang="ko-KR" sz="2800" b="1" dirty="0">
                <a:solidFill>
                  <a:srgbClr val="FFC000"/>
                </a:solidFill>
              </a:rPr>
              <a:t>2.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r>
              <a:rPr lang="ko-KR" altLang="en-US" sz="2800" dirty="0"/>
              <a:t>사람 친밀도에 따른 진동출력</a:t>
            </a:r>
            <a:endParaRPr lang="ko-KR" altLang="en-US" sz="2800" b="1" dirty="0">
              <a:solidFill>
                <a:srgbClr val="FFC000"/>
              </a:solidFill>
            </a:endParaRPr>
          </a:p>
          <a:p>
            <a:pPr algn="ctr">
              <a:defRPr/>
            </a:pPr>
            <a:r>
              <a:rPr lang="en-US" altLang="ko-KR" sz="2800" b="1" dirty="0">
                <a:solidFill>
                  <a:srgbClr val="FFC000"/>
                </a:solidFill>
              </a:rPr>
              <a:t>3.</a:t>
            </a:r>
            <a:r>
              <a:rPr lang="ko-KR" altLang="en-US" sz="2800" b="1" dirty="0">
                <a:solidFill>
                  <a:srgbClr val="FFC000"/>
                </a:solidFill>
              </a:rPr>
              <a:t> </a:t>
            </a:r>
            <a:r>
              <a:rPr lang="en-US" altLang="ko-KR" sz="2800" dirty="0"/>
              <a:t>mp3</a:t>
            </a:r>
            <a:r>
              <a:rPr lang="ko-KR" altLang="en-US" sz="2800" dirty="0" err="1"/>
              <a:t>쉴드를</a:t>
            </a:r>
            <a:r>
              <a:rPr lang="ko-KR" altLang="en-US" sz="2800" dirty="0"/>
              <a:t> 이용해서 이름 사운드 출력</a:t>
            </a:r>
          </a:p>
          <a:p>
            <a:pPr algn="ctr">
              <a:defRPr/>
            </a:pPr>
            <a:endParaRPr lang="ko-KR" altLang="en-US" sz="28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altLang="ko-KR" sz="2800" b="1" dirty="0">
              <a:solidFill>
                <a:srgbClr val="FFC000"/>
              </a:solidFill>
            </a:endParaRPr>
          </a:p>
          <a:p>
            <a:pPr algn="ctr">
              <a:defRPr/>
            </a:pPr>
            <a:endParaRPr lang="en-US" altLang="ko-KR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11636" y="2058870"/>
            <a:ext cx="4054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accent4"/>
                </a:solidFill>
              </a:rPr>
              <a:t>13~14</a:t>
            </a:r>
            <a:r>
              <a:rPr lang="ko-KR" altLang="en-US" sz="4000" b="1" dirty="0">
                <a:solidFill>
                  <a:schemeClr val="accent4"/>
                </a:solidFill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5499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</a:rPr>
                <a:t>03</a:t>
              </a:r>
              <a:endParaRPr lang="ko-KR" altLang="en-US" sz="2600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80872" y="32345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 Semilight"/>
                <a:ea typeface="맑은 고딕 Semilight"/>
                <a:cs typeface="맑은 고딕 Semilight"/>
              </a:rPr>
              <a:t>일정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6433"/>
              </p:ext>
            </p:extLst>
          </p:nvPr>
        </p:nvGraphicFramePr>
        <p:xfrm>
          <a:off x="503094" y="956175"/>
          <a:ext cx="11185811" cy="584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4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4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4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4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4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24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3558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파이썬과 연동하여 얼굴 인식 알고리즘을 작성한다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카메라 모듈을 아두이노와 연결한다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어플의 시작화면과 메뉴를 디자인하여 만든다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구글의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TTS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기능을 이용하여 음성을 출력하고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인식한 사람의 이름을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TTS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기능과 합쳐 출력한다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조도 센서와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LED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를 연결 한다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스마트 메이커를 이용하여 어플 제작한다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IOT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의 디자인을 수정한다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/>
                        <a:t>13</a:t>
                      </a:r>
                      <a:r>
                        <a:rPr lang="ko-KR" altLang="en-US" sz="1400"/>
                        <a:t>주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/>
                        <a:t>구글의 </a:t>
                      </a:r>
                      <a:r>
                        <a:rPr lang="en-US" altLang="ko-KR" sz="1400"/>
                        <a:t>TTS </a:t>
                      </a:r>
                      <a:r>
                        <a:rPr lang="ko-KR" altLang="en-US" sz="1400"/>
                        <a:t>기능을 이용하여 음성을 출력하고 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사운드 센서와 스피커 모듈을 이용하여 출력 음량을 조절한다</a:t>
                      </a:r>
                      <a:r>
                        <a:rPr lang="en-US" altLang="ko-KR" sz="1400"/>
                        <a:t>. </a:t>
                      </a:r>
                      <a:r>
                        <a:rPr lang="ko-KR" altLang="en-US" sz="1400"/>
                        <a:t>위의 기능을 어플과 연동한다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dirty="0"/>
                        <a:t>14-15</a:t>
                      </a:r>
                      <a:r>
                        <a:rPr lang="ko-KR" altLang="en-US" sz="1400" dirty="0"/>
                        <a:t>주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dirty="0"/>
                        <a:t>카메라 모듈과 </a:t>
                      </a:r>
                      <a:r>
                        <a:rPr lang="en-US" altLang="ko-KR" sz="1400" dirty="0"/>
                        <a:t>TTS </a:t>
                      </a:r>
                      <a:r>
                        <a:rPr lang="ko-KR" altLang="en-US" sz="1400" dirty="0"/>
                        <a:t>기능이 적용된 </a:t>
                      </a:r>
                      <a:r>
                        <a:rPr lang="ko-KR" altLang="en-US" sz="1400" dirty="0" err="1"/>
                        <a:t>스피커모듈</a:t>
                      </a:r>
                      <a:r>
                        <a:rPr lang="ko-KR" altLang="en-US" sz="1400" dirty="0"/>
                        <a:t> 및 사운드 센서를 연결하여 인식된 사람의 이름을 스피커로 출력한다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/>
                        <a:t>16</a:t>
                      </a:r>
                      <a:r>
                        <a:rPr lang="ko-KR" altLang="en-US" sz="1400"/>
                        <a:t>주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/>
                        <a:t>발표를 위한 최종점검을 한다</a:t>
                      </a:r>
                      <a:r>
                        <a:rPr lang="en-US" altLang="ko-KR" sz="1400"/>
                        <a:t>. </a:t>
                      </a:r>
                      <a:r>
                        <a:rPr lang="ko-KR" altLang="en-US" sz="1400"/>
                        <a:t>어플이 잘 실행되는지 확인한다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51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박미희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파이썬 얼굴인식 알고리즘 코드 작성</a:t>
                      </a:r>
                    </a:p>
                    <a:p>
                      <a:pPr latinLnBrk="1">
                        <a:defRPr/>
                      </a:pP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스마트메이커 활용한 앱 디자인 및 코드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TTS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기능 코드 작성 및 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/>
                        <a:t>TTS </a:t>
                      </a:r>
                      <a:r>
                        <a:rPr lang="ko-KR" altLang="en-US" sz="1400"/>
                        <a:t>기능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카메라 모듈과 스피커모듈 및 사운드센서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최종 점검 및 발표 준비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51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이세미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파이썬 얼굴인식 알고리즘 코드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스마트메이커 활용한 앱 디자인 코드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TTS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기능과 얼굴인식 코드 합치기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스피커 모듈 회로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카메라 모듈과 스피커모듈 및 사운드센서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최종 점검 및 발표 준비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6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박소현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파이썬 얼굴인식 알고리즘 코드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카메라 모듈 회로 연결 및 코드작성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조도 센서 회로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조도센서 회로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최종 점검 및 발표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51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엄단경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파이썬 얼굴인식 알고리즘 코드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스마트메이커 활용한 앱 디자인 및 코드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스마트 메이커로 어플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/>
                        <a:t>조도 센서 회로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최종 점검 및 발표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 dirty="0">
                  <a:solidFill>
                    <a:prstClr val="white"/>
                  </a:solidFill>
                  <a:latin typeface="맑은 고딕"/>
                  <a:ea typeface="맑은 고딕"/>
                </a:rPr>
                <a:t>04</a:t>
              </a:r>
              <a:endParaRPr lang="ko-KR" altLang="en-US" sz="260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6160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엑셀에 사람정보 저장해서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파이썬으로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받기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32643" y="972202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 dirty="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4086" y="1231302"/>
            <a:ext cx="94753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/>
              <a:t> </a:t>
            </a:r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endParaRPr lang="en-US" altLang="ko-KR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10220-79D9-49C8-9794-59BF582E440F}"/>
              </a:ext>
            </a:extLst>
          </p:cNvPr>
          <p:cNvSpPr txBox="1"/>
          <p:nvPr/>
        </p:nvSpPr>
        <p:spPr>
          <a:xfrm>
            <a:off x="624086" y="5283263"/>
            <a:ext cx="301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엑셀 시트에 지인들의 </a:t>
            </a:r>
            <a:endParaRPr lang="en-US" altLang="ko-KR" dirty="0"/>
          </a:p>
          <a:p>
            <a:r>
              <a:rPr lang="ko-KR" altLang="en-US" dirty="0"/>
              <a:t>정보를 </a:t>
            </a:r>
            <a:r>
              <a:rPr lang="ko-KR" altLang="en-US" dirty="0" err="1"/>
              <a:t>저장해둔다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65B09-AD30-4650-8B0B-4D1B328DE5B8}"/>
              </a:ext>
            </a:extLst>
          </p:cNvPr>
          <p:cNvSpPr txBox="1"/>
          <p:nvPr/>
        </p:nvSpPr>
        <p:spPr>
          <a:xfrm>
            <a:off x="3800242" y="5283263"/>
            <a:ext cx="510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이용해서 카메라 모듈에서 인식된 사람의 이름을 엑셀시트에서 찾아서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B64F222-66A5-4ED2-A182-CFDEAA51E180}"/>
              </a:ext>
            </a:extLst>
          </p:cNvPr>
          <p:cNvSpPr/>
          <p:nvPr/>
        </p:nvSpPr>
        <p:spPr>
          <a:xfrm>
            <a:off x="3073138" y="5382705"/>
            <a:ext cx="566553" cy="54688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409E9A2-3E24-479D-A89D-14B22773FB11}"/>
              </a:ext>
            </a:extLst>
          </p:cNvPr>
          <p:cNvSpPr/>
          <p:nvPr/>
        </p:nvSpPr>
        <p:spPr>
          <a:xfrm>
            <a:off x="8908330" y="5332983"/>
            <a:ext cx="683499" cy="54688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EEDE3C-C63B-4A81-B952-D053AF489D63}"/>
              </a:ext>
            </a:extLst>
          </p:cNvPr>
          <p:cNvSpPr txBox="1"/>
          <p:nvPr/>
        </p:nvSpPr>
        <p:spPr>
          <a:xfrm>
            <a:off x="9896124" y="5147859"/>
            <a:ext cx="1745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블루투스로 </a:t>
            </a:r>
            <a:r>
              <a:rPr lang="ko-KR" altLang="en-US" dirty="0" err="1"/>
              <a:t>앱인벤터로</a:t>
            </a:r>
            <a:r>
              <a:rPr lang="ko-KR" altLang="en-US" dirty="0"/>
              <a:t> 보내서 출력하기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465483-72FA-47AC-A13F-AA3DD93489FE}"/>
              </a:ext>
            </a:extLst>
          </p:cNvPr>
          <p:cNvSpPr/>
          <p:nvPr/>
        </p:nvSpPr>
        <p:spPr>
          <a:xfrm>
            <a:off x="2842809" y="1298649"/>
            <a:ext cx="4787832" cy="38492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C0DFE-7155-4DE2-B0AE-1739134DD6C7}"/>
              </a:ext>
            </a:extLst>
          </p:cNvPr>
          <p:cNvSpPr txBox="1"/>
          <p:nvPr/>
        </p:nvSpPr>
        <p:spPr>
          <a:xfrm>
            <a:off x="2630674" y="1308488"/>
            <a:ext cx="72820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400" dirty="0" err="1"/>
              <a:t>tempEx</a:t>
            </a:r>
            <a:r>
              <a:rPr lang="en-US" altLang="ko-KR" sz="1400" dirty="0"/>
              <a:t>=</a:t>
            </a:r>
            <a:r>
              <a:rPr lang="en-US" altLang="ko-KR" sz="1400" dirty="0" err="1"/>
              <a:t>load_workbook</a:t>
            </a:r>
            <a:r>
              <a:rPr lang="en-US" altLang="ko-KR" sz="1400" dirty="0"/>
              <a:t>(filename='people.xlsx')</a:t>
            </a:r>
          </a:p>
          <a:p>
            <a:r>
              <a:rPr lang="en-US" altLang="ko-KR" sz="1400" dirty="0"/>
              <a:t>        sheet1 = </a:t>
            </a:r>
            <a:r>
              <a:rPr lang="en-US" altLang="ko-KR" sz="1400" dirty="0" err="1"/>
              <a:t>tempEx</a:t>
            </a:r>
            <a:r>
              <a:rPr lang="en-US" altLang="ko-KR" sz="1400" dirty="0"/>
              <a:t>['Sheet1']</a:t>
            </a:r>
          </a:p>
          <a:p>
            <a:r>
              <a:rPr lang="en-US" altLang="ko-KR" sz="1400" dirty="0"/>
              <a:t>        f=open('</a:t>
            </a:r>
            <a:r>
              <a:rPr lang="en-US" altLang="ko-KR" sz="1400" dirty="0" err="1"/>
              <a:t>sample.txt','r</a:t>
            </a:r>
            <a:r>
              <a:rPr lang="en-US" altLang="ko-KR" sz="1400" dirty="0"/>
              <a:t>')</a:t>
            </a:r>
          </a:p>
          <a:p>
            <a:r>
              <a:rPr lang="en-US" altLang="ko-KR" sz="1400" dirty="0"/>
              <a:t>        x=[]</a:t>
            </a:r>
          </a:p>
          <a:p>
            <a:r>
              <a:rPr lang="en-US" altLang="ko-KR" sz="1400" dirty="0"/>
              <a:t>        x=</a:t>
            </a:r>
            <a:r>
              <a:rPr lang="en-US" altLang="ko-KR" sz="1400" dirty="0" err="1"/>
              <a:t>f.read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       temps = []</a:t>
            </a:r>
          </a:p>
          <a:p>
            <a:r>
              <a:rPr lang="en-US" altLang="ko-KR" sz="1400" dirty="0"/>
              <a:t>       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sheet1.rows:</a:t>
            </a:r>
          </a:p>
          <a:p>
            <a:r>
              <a:rPr lang="en-US" altLang="ko-KR" sz="1400" dirty="0"/>
              <a:t>            k=</a:t>
            </a:r>
            <a:r>
              <a:rPr lang="en-US" altLang="ko-KR" sz="1400" dirty="0" err="1"/>
              <a:t>i</a:t>
            </a:r>
            <a:r>
              <a:rPr lang="en-US" altLang="ko-KR" sz="1400" dirty="0"/>
              <a:t>[0].value</a:t>
            </a:r>
          </a:p>
          <a:p>
            <a:r>
              <a:rPr lang="en-US" altLang="ko-KR" sz="1400" dirty="0"/>
              <a:t>            if k in x:</a:t>
            </a:r>
          </a:p>
          <a:p>
            <a:r>
              <a:rPr lang="en-US" altLang="ko-KR" sz="1400" dirty="0"/>
              <a:t>                </a:t>
            </a:r>
            <a:r>
              <a:rPr lang="ko-KR" altLang="en-US" sz="1400" dirty="0"/>
              <a:t>이름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[0].value</a:t>
            </a:r>
          </a:p>
          <a:p>
            <a:r>
              <a:rPr lang="en-US" altLang="ko-KR" sz="1400" dirty="0"/>
              <a:t>                </a:t>
            </a:r>
            <a:r>
              <a:rPr lang="ko-KR" altLang="en-US" sz="1400" dirty="0"/>
              <a:t>나이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[1].value</a:t>
            </a:r>
          </a:p>
          <a:p>
            <a:r>
              <a:rPr lang="en-US" altLang="ko-KR" sz="1400" dirty="0"/>
              <a:t>                </a:t>
            </a:r>
            <a:r>
              <a:rPr lang="ko-KR" altLang="en-US" sz="1400" dirty="0"/>
              <a:t>신분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[2].value</a:t>
            </a:r>
          </a:p>
          <a:p>
            <a:r>
              <a:rPr lang="en-US" altLang="ko-KR" sz="1400" dirty="0"/>
              <a:t>                </a:t>
            </a:r>
            <a:r>
              <a:rPr lang="ko-KR" altLang="en-US" sz="1400" dirty="0"/>
              <a:t>관계</a:t>
            </a:r>
            <a:r>
              <a:rPr lang="en-US" altLang="ko-KR" sz="1400" dirty="0"/>
              <a:t>=</a:t>
            </a:r>
            <a:r>
              <a:rPr lang="en-US" altLang="ko-KR" sz="1400" dirty="0" err="1"/>
              <a:t>i</a:t>
            </a:r>
            <a:r>
              <a:rPr lang="en-US" altLang="ko-KR" sz="1400" dirty="0"/>
              <a:t>[3].value</a:t>
            </a:r>
          </a:p>
          <a:p>
            <a:r>
              <a:rPr lang="en-US" altLang="ko-KR" sz="1400" dirty="0"/>
              <a:t>                temp = (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나이</a:t>
            </a:r>
            <a:r>
              <a:rPr lang="en-US" altLang="ko-KR" sz="1400" dirty="0"/>
              <a:t>, </a:t>
            </a:r>
            <a:r>
              <a:rPr lang="ko-KR" altLang="en-US" sz="1400" dirty="0"/>
              <a:t>신분</a:t>
            </a:r>
            <a:r>
              <a:rPr lang="en-US" altLang="ko-KR" sz="1400" dirty="0"/>
              <a:t>, </a:t>
            </a:r>
            <a:r>
              <a:rPr lang="ko-KR" altLang="en-US" sz="1400" dirty="0"/>
              <a:t>관계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            </a:t>
            </a:r>
            <a:r>
              <a:rPr lang="en-US" altLang="ko-KR" sz="1400" dirty="0" err="1"/>
              <a:t>temps.append</a:t>
            </a:r>
            <a:r>
              <a:rPr lang="en-US" altLang="ko-KR" sz="1400" dirty="0"/>
              <a:t>(temp)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   print(temps)</a:t>
            </a:r>
            <a:endParaRPr lang="ko-KR" altLang="en-US" sz="1400" dirty="0"/>
          </a:p>
        </p:txBody>
      </p: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7FB4B3E7-E9E4-47CA-A37C-B6EA83AC7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04" y="1247406"/>
            <a:ext cx="9096391" cy="3643497"/>
          </a:xfrm>
          <a:prstGeom prst="rect">
            <a:avLst/>
          </a:prstGeom>
        </p:spPr>
      </p:pic>
      <p:pic>
        <p:nvPicPr>
          <p:cNvPr id="11" name="그림 10" descr="텍스트, 화이트보드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BD4C0842-5A60-4289-A8B3-2A6B2279B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14" y="1225432"/>
            <a:ext cx="8518946" cy="38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 dirty="0">
                  <a:solidFill>
                    <a:prstClr val="white"/>
                  </a:solidFill>
                  <a:latin typeface="맑은 고딕"/>
                  <a:ea typeface="맑은 고딕"/>
                </a:rPr>
                <a:t>05</a:t>
              </a:r>
              <a:endParaRPr lang="ko-KR" altLang="en-US" sz="260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사람 친밀도에 따른 진동 출력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32643" y="967222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US" altLang="ko-KR" sz="2800" dirty="0"/>
                <a:t> while True:</a:t>
              </a:r>
            </a:p>
            <a:p>
              <a:r>
                <a:rPr lang="en-US" altLang="ko-KR" sz="2800" dirty="0"/>
                <a:t>        if x in x1:</a:t>
              </a:r>
            </a:p>
            <a:p>
              <a:r>
                <a:rPr lang="en-US" altLang="ko-KR" sz="2800" dirty="0"/>
                <a:t>            </a:t>
              </a:r>
              <a:r>
                <a:rPr lang="en-US" altLang="ko-KR" sz="2800" dirty="0" err="1"/>
                <a:t>arduino.write</a:t>
              </a:r>
              <a:r>
                <a:rPr lang="en-US" altLang="ko-KR" sz="2800" dirty="0"/>
                <a:t>(</a:t>
              </a:r>
              <a:r>
                <a:rPr lang="en-US" altLang="ko-KR" sz="2800" dirty="0" err="1"/>
                <a:t>b'c</a:t>
              </a:r>
              <a:r>
                <a:rPr lang="en-US" altLang="ko-KR" sz="2800" dirty="0"/>
                <a:t>')</a:t>
              </a:r>
            </a:p>
            <a:p>
              <a:r>
                <a:rPr lang="en-US" altLang="ko-KR" sz="2800" dirty="0"/>
                <a:t>           </a:t>
              </a:r>
            </a:p>
            <a:p>
              <a:r>
                <a:rPr lang="en-US" altLang="ko-KR" sz="2800" dirty="0"/>
                <a:t>        </a:t>
              </a:r>
              <a:r>
                <a:rPr lang="en-US" altLang="ko-KR" sz="2800" dirty="0" err="1"/>
                <a:t>elif</a:t>
              </a:r>
              <a:r>
                <a:rPr lang="en-US" altLang="ko-KR" sz="2800" dirty="0"/>
                <a:t> x in x2:</a:t>
              </a:r>
            </a:p>
            <a:p>
              <a:r>
                <a:rPr lang="en-US" altLang="ko-KR" sz="2800" dirty="0"/>
                <a:t>            </a:t>
              </a:r>
              <a:r>
                <a:rPr lang="en-US" altLang="ko-KR" sz="2800" dirty="0" err="1"/>
                <a:t>arduino.write</a:t>
              </a:r>
              <a:r>
                <a:rPr lang="en-US" altLang="ko-KR" sz="2800" dirty="0"/>
                <a:t>(</a:t>
              </a:r>
              <a:r>
                <a:rPr lang="en-US" altLang="ko-KR" sz="2800" dirty="0" err="1"/>
                <a:t>b'd</a:t>
              </a:r>
              <a:r>
                <a:rPr lang="en-US" altLang="ko-KR" sz="2800" dirty="0"/>
                <a:t>')</a:t>
              </a:r>
            </a:p>
            <a:p>
              <a:r>
                <a:rPr lang="en-US" altLang="ko-KR" sz="2800" dirty="0"/>
                <a:t>          </a:t>
              </a:r>
            </a:p>
            <a:p>
              <a:r>
                <a:rPr lang="en-US" altLang="ko-KR" sz="2800" dirty="0"/>
                <a:t>        </a:t>
              </a:r>
              <a:r>
                <a:rPr lang="en-US" altLang="ko-KR" sz="2800" dirty="0" err="1"/>
                <a:t>elif</a:t>
              </a:r>
              <a:r>
                <a:rPr lang="en-US" altLang="ko-KR" sz="2800" dirty="0"/>
                <a:t> x in x3:</a:t>
              </a:r>
            </a:p>
            <a:p>
              <a:r>
                <a:rPr lang="en-US" altLang="ko-KR" sz="2800" dirty="0"/>
                <a:t>            </a:t>
              </a:r>
              <a:r>
                <a:rPr lang="en-US" altLang="ko-KR" sz="2800" dirty="0" err="1"/>
                <a:t>arduino.write</a:t>
              </a:r>
              <a:r>
                <a:rPr lang="en-US" altLang="ko-KR" sz="2800" dirty="0"/>
                <a:t>(</a:t>
              </a:r>
              <a:r>
                <a:rPr lang="en-US" altLang="ko-KR" sz="2800" dirty="0" err="1"/>
                <a:t>b'e</a:t>
              </a:r>
              <a:r>
                <a:rPr lang="en-US" altLang="ko-KR" sz="2800" dirty="0"/>
                <a:t>')</a:t>
              </a:r>
              <a:endParaRPr lang="en-US" altLang="ko-KR" sz="2600" dirty="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4086" y="1231302"/>
            <a:ext cx="94753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dirty="0"/>
              <a:t> </a:t>
            </a:r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endParaRPr lang="en-US" altLang="ko-KR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10220-79D9-49C8-9794-59BF582E440F}"/>
              </a:ext>
            </a:extLst>
          </p:cNvPr>
          <p:cNvSpPr txBox="1"/>
          <p:nvPr/>
        </p:nvSpPr>
        <p:spPr>
          <a:xfrm>
            <a:off x="715630" y="4325083"/>
            <a:ext cx="3015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친밀도에 따라 지인들의 이름을 </a:t>
            </a:r>
            <a:r>
              <a:rPr lang="en-US" altLang="ko-KR" dirty="0"/>
              <a:t>sample1,2,3</a:t>
            </a:r>
            <a:r>
              <a:rPr lang="ko-KR" altLang="en-US" dirty="0"/>
              <a:t>파일에 나눠서 저장하고 카메라 모듈을 통해서 인식된 사람의 이름이 </a:t>
            </a:r>
            <a:r>
              <a:rPr lang="en-US" altLang="ko-KR" dirty="0"/>
              <a:t>sample 1,2,3</a:t>
            </a:r>
            <a:r>
              <a:rPr lang="ko-KR" altLang="en-US" dirty="0"/>
              <a:t>중 어디에 있는지 확인하고 진동의 횟수를 다르게 출력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6DED4-1233-4143-B5F7-CD3B64FB4D47}"/>
              </a:ext>
            </a:extLst>
          </p:cNvPr>
          <p:cNvSpPr txBox="1"/>
          <p:nvPr/>
        </p:nvSpPr>
        <p:spPr>
          <a:xfrm>
            <a:off x="756948" y="1291450"/>
            <a:ext cx="476053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/>
              <a:t>import serial</a:t>
            </a:r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do_vibration</a:t>
            </a:r>
            <a:r>
              <a:rPr lang="en-US" altLang="ko-KR" sz="1200" dirty="0"/>
              <a:t>(x):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arduino</a:t>
            </a:r>
            <a:r>
              <a:rPr lang="en-US" altLang="ko-KR" sz="1200" dirty="0"/>
              <a:t>=</a:t>
            </a:r>
            <a:r>
              <a:rPr lang="en-US" altLang="ko-KR" sz="1200" dirty="0" err="1"/>
              <a:t>serial.Serial</a:t>
            </a:r>
            <a:r>
              <a:rPr lang="en-US" altLang="ko-KR" sz="1200" dirty="0"/>
              <a:t>('COM5',9600)</a:t>
            </a:r>
          </a:p>
          <a:p>
            <a:r>
              <a:rPr lang="en-US" altLang="ko-KR" sz="1200" dirty="0"/>
              <a:t>    f1=open('sample1.txt','r')</a:t>
            </a:r>
          </a:p>
          <a:p>
            <a:r>
              <a:rPr lang="en-US" altLang="ko-KR" sz="1200" dirty="0"/>
              <a:t>    f2=open('sample2.txt','r')</a:t>
            </a:r>
          </a:p>
          <a:p>
            <a:r>
              <a:rPr lang="en-US" altLang="ko-KR" sz="1200" dirty="0"/>
              <a:t>    f3=open('sample3.txt','r')</a:t>
            </a:r>
          </a:p>
          <a:p>
            <a:r>
              <a:rPr lang="en-US" altLang="ko-KR" sz="1200" dirty="0"/>
              <a:t>    x1=[]</a:t>
            </a:r>
          </a:p>
          <a:p>
            <a:r>
              <a:rPr lang="en-US" altLang="ko-KR" sz="1200" dirty="0"/>
              <a:t>    x2=[]</a:t>
            </a:r>
          </a:p>
          <a:p>
            <a:r>
              <a:rPr lang="en-US" altLang="ko-KR" sz="1200" dirty="0"/>
              <a:t>    x3=[]</a:t>
            </a:r>
          </a:p>
          <a:p>
            <a:r>
              <a:rPr lang="en-US" altLang="ko-KR" sz="1200" dirty="0"/>
              <a:t>    x1=f1.readlines()</a:t>
            </a:r>
          </a:p>
          <a:p>
            <a:r>
              <a:rPr lang="en-US" altLang="ko-KR" sz="1200" dirty="0"/>
              <a:t>    x2=f2.readlines()</a:t>
            </a:r>
          </a:p>
          <a:p>
            <a:r>
              <a:rPr lang="en-US" altLang="ko-KR" sz="1200" dirty="0"/>
              <a:t>    x3=f3.readlines()</a:t>
            </a:r>
          </a:p>
          <a:p>
            <a:r>
              <a:rPr lang="en-US" altLang="ko-KR" dirty="0"/>
              <a:t>         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82D573-4AB1-42C2-A822-92FAD166639A}"/>
              </a:ext>
            </a:extLst>
          </p:cNvPr>
          <p:cNvSpPr txBox="1"/>
          <p:nvPr/>
        </p:nvSpPr>
        <p:spPr>
          <a:xfrm>
            <a:off x="3472249" y="1370172"/>
            <a:ext cx="25870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200" dirty="0"/>
              <a:t>while True:</a:t>
            </a:r>
          </a:p>
          <a:p>
            <a:r>
              <a:rPr lang="en-US" altLang="ko-KR" sz="1200" dirty="0"/>
              <a:t>        if x in x1: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arduino.write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b'c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          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elif</a:t>
            </a:r>
            <a:r>
              <a:rPr lang="en-US" altLang="ko-KR" sz="1200" dirty="0"/>
              <a:t> x in x2: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arduino.write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b'd</a:t>
            </a:r>
            <a:r>
              <a:rPr lang="en-US" altLang="ko-KR" sz="1200" dirty="0"/>
              <a:t>')</a:t>
            </a:r>
          </a:p>
          <a:p>
            <a:r>
              <a:rPr lang="en-US" altLang="ko-KR" sz="1200" dirty="0"/>
              <a:t>          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elif</a:t>
            </a:r>
            <a:r>
              <a:rPr lang="en-US" altLang="ko-KR" sz="1200" dirty="0"/>
              <a:t> x in x3: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arduino.write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b'e</a:t>
            </a:r>
            <a:r>
              <a:rPr lang="en-US" altLang="ko-KR" sz="1200" dirty="0"/>
              <a:t>')</a:t>
            </a:r>
          </a:p>
          <a:p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61F057-6305-411F-8C37-1C946668AF99}"/>
              </a:ext>
            </a:extLst>
          </p:cNvPr>
          <p:cNvSpPr/>
          <p:nvPr/>
        </p:nvSpPr>
        <p:spPr>
          <a:xfrm>
            <a:off x="751560" y="1689774"/>
            <a:ext cx="4929642" cy="24006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0A51-EF57-4F7F-9D44-6E99C5A00ECE}"/>
              </a:ext>
            </a:extLst>
          </p:cNvPr>
          <p:cNvSpPr txBox="1"/>
          <p:nvPr/>
        </p:nvSpPr>
        <p:spPr>
          <a:xfrm>
            <a:off x="830281" y="1178334"/>
            <a:ext cx="430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파이썬코드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4D90F-6BE4-4A30-9570-E8C3F31D111D}"/>
              </a:ext>
            </a:extLst>
          </p:cNvPr>
          <p:cNvSpPr txBox="1"/>
          <p:nvPr/>
        </p:nvSpPr>
        <p:spPr>
          <a:xfrm>
            <a:off x="6268825" y="1636395"/>
            <a:ext cx="2215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void setup() 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 err="1"/>
              <a:t>Serial.begin</a:t>
            </a:r>
            <a:r>
              <a:rPr lang="en-US" altLang="ko-KR" sz="1200" dirty="0"/>
              <a:t>(9600);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pinMode</a:t>
            </a:r>
            <a:r>
              <a:rPr lang="en-US" altLang="ko-KR" sz="1200" dirty="0"/>
              <a:t>( 6 , OUTPUT);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}</a:t>
            </a:r>
          </a:p>
          <a:p>
            <a:r>
              <a:rPr lang="en-US" altLang="ko-KR" sz="1200" dirty="0"/>
              <a:t>void loop()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</a:t>
            </a:r>
          </a:p>
          <a:p>
            <a:r>
              <a:rPr lang="en-US" altLang="ko-KR" sz="1200" dirty="0"/>
              <a:t>    if(</a:t>
            </a:r>
            <a:r>
              <a:rPr lang="en-US" altLang="ko-KR" sz="1200" dirty="0" err="1"/>
              <a:t>Serial.available</a:t>
            </a:r>
            <a:r>
              <a:rPr lang="en-US" altLang="ko-KR" sz="1200" dirty="0"/>
              <a:t>()){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r=</a:t>
            </a:r>
            <a:r>
              <a:rPr lang="en-US" altLang="ko-KR" sz="1200" dirty="0" err="1"/>
              <a:t>Serial.read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  if(r=='c')</a:t>
            </a:r>
          </a:p>
          <a:p>
            <a:r>
              <a:rPr lang="en-US" altLang="ko-KR" sz="1200" dirty="0"/>
              <a:t>    {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100 );</a:t>
            </a:r>
          </a:p>
          <a:p>
            <a:r>
              <a:rPr lang="en-US" altLang="ko-KR" sz="1200" dirty="0"/>
              <a:t>      delay(1000);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0 );</a:t>
            </a:r>
          </a:p>
          <a:p>
            <a:r>
              <a:rPr lang="en-US" altLang="ko-KR" sz="1200" dirty="0"/>
              <a:t>      delay(30000000000);</a:t>
            </a:r>
          </a:p>
          <a:p>
            <a:r>
              <a:rPr lang="en-US" altLang="ko-KR" sz="1200" dirty="0"/>
              <a:t>    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90809-24C0-446A-A461-E441CFC3E45E}"/>
              </a:ext>
            </a:extLst>
          </p:cNvPr>
          <p:cNvSpPr txBox="1"/>
          <p:nvPr/>
        </p:nvSpPr>
        <p:spPr>
          <a:xfrm>
            <a:off x="8523428" y="1547666"/>
            <a:ext cx="2295135" cy="535531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if(r=='d')</a:t>
            </a:r>
          </a:p>
          <a:p>
            <a:r>
              <a:rPr lang="en-US" altLang="ko-KR" sz="1200" dirty="0"/>
              <a:t>    {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100 );</a:t>
            </a:r>
          </a:p>
          <a:p>
            <a:r>
              <a:rPr lang="en-US" altLang="ko-KR" sz="1200" dirty="0"/>
              <a:t>      delay(500);</a:t>
            </a:r>
          </a:p>
          <a:p>
            <a:r>
              <a:rPr lang="en-US" altLang="ko-KR" sz="1200" dirty="0"/>
              <a:t> 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0 );</a:t>
            </a:r>
          </a:p>
          <a:p>
            <a:r>
              <a:rPr lang="en-US" altLang="ko-KR" sz="1200" dirty="0"/>
              <a:t>      delay(300);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100 );</a:t>
            </a:r>
          </a:p>
          <a:p>
            <a:r>
              <a:rPr lang="en-US" altLang="ko-KR" sz="1200" dirty="0"/>
              <a:t>      delay(500);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0 );</a:t>
            </a:r>
          </a:p>
          <a:p>
            <a:r>
              <a:rPr lang="en-US" altLang="ko-KR" sz="1200" dirty="0"/>
              <a:t>      delay(30000000000);</a:t>
            </a:r>
          </a:p>
          <a:p>
            <a:r>
              <a:rPr lang="en-US" altLang="ko-KR" sz="1200" dirty="0"/>
              <a:t>      }</a:t>
            </a:r>
          </a:p>
          <a:p>
            <a:r>
              <a:rPr lang="en-US" altLang="ko-KR" sz="1200" dirty="0"/>
              <a:t>      if(r=='e')</a:t>
            </a:r>
          </a:p>
          <a:p>
            <a:r>
              <a:rPr lang="en-US" altLang="ko-KR" sz="1200" dirty="0"/>
              <a:t>    {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100 );</a:t>
            </a:r>
          </a:p>
          <a:p>
            <a:r>
              <a:rPr lang="en-US" altLang="ko-KR" sz="1200" dirty="0"/>
              <a:t>      delay(500);</a:t>
            </a:r>
          </a:p>
          <a:p>
            <a:r>
              <a:rPr lang="en-US" altLang="ko-KR" sz="1200" dirty="0"/>
              <a:t> 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0 );</a:t>
            </a:r>
          </a:p>
          <a:p>
            <a:r>
              <a:rPr lang="en-US" altLang="ko-KR" sz="1200" dirty="0"/>
              <a:t>      delay(300);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100 );</a:t>
            </a:r>
          </a:p>
          <a:p>
            <a:r>
              <a:rPr lang="en-US" altLang="ko-KR" sz="1200" dirty="0"/>
              <a:t>      delay(500);</a:t>
            </a:r>
          </a:p>
          <a:p>
            <a:r>
              <a:rPr lang="en-US" altLang="ko-KR" sz="1200" dirty="0"/>
              <a:t> 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0 );</a:t>
            </a:r>
          </a:p>
          <a:p>
            <a:r>
              <a:rPr lang="en-US" altLang="ko-KR" sz="1200" dirty="0"/>
              <a:t>      delay(300);</a:t>
            </a:r>
          </a:p>
          <a:p>
            <a:r>
              <a:rPr lang="en-US" altLang="ko-KR" sz="1200" dirty="0"/>
              <a:t> 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100 );</a:t>
            </a:r>
          </a:p>
          <a:p>
            <a:r>
              <a:rPr lang="en-US" altLang="ko-KR" sz="1200" dirty="0"/>
              <a:t>      delay(500);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( 6 , 0 );</a:t>
            </a:r>
          </a:p>
          <a:p>
            <a:r>
              <a:rPr lang="en-US" altLang="ko-KR" sz="1200" dirty="0"/>
              <a:t>      delay(30000000000);</a:t>
            </a:r>
          </a:p>
          <a:p>
            <a:r>
              <a:rPr lang="en-US" altLang="ko-KR" sz="1200" dirty="0"/>
              <a:t>      }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61D0E3-6671-4870-80C1-0DC5E318B36F}"/>
              </a:ext>
            </a:extLst>
          </p:cNvPr>
          <p:cNvSpPr/>
          <p:nvPr/>
        </p:nvSpPr>
        <p:spPr>
          <a:xfrm>
            <a:off x="6073095" y="1600634"/>
            <a:ext cx="4929642" cy="48284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973D8E-3648-4218-85E4-0E5BCEB972B3}"/>
              </a:ext>
            </a:extLst>
          </p:cNvPr>
          <p:cNvSpPr txBox="1"/>
          <p:nvPr/>
        </p:nvSpPr>
        <p:spPr>
          <a:xfrm>
            <a:off x="6096000" y="1147608"/>
            <a:ext cx="370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스케치코드</a:t>
            </a:r>
          </a:p>
        </p:txBody>
      </p:sp>
      <p:pic>
        <p:nvPicPr>
          <p:cNvPr id="30" name="진동">
            <a:hlinkClick r:id="" action="ppaction://media"/>
            <a:extLst>
              <a:ext uri="{FF2B5EF4-FFF2-40B4-BE49-F238E27FC236}">
                <a16:creationId xmlns:a16="http://schemas.microsoft.com/office/drawing/2014/main" id="{8B1DC66C-31E0-4D92-9B1A-853D869DA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086" y="1121421"/>
            <a:ext cx="10591781" cy="5152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 dirty="0">
                  <a:solidFill>
                    <a:prstClr val="white"/>
                  </a:solidFill>
                  <a:latin typeface="맑은 고딕"/>
                  <a:ea typeface="맑은 고딕"/>
                </a:rPr>
                <a:t>06</a:t>
              </a:r>
              <a:endParaRPr lang="ko-KR" altLang="en-US" sz="260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4950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Mp3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쉴드를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이용해 이름 음성 출력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32643" y="972201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4086" y="1231302"/>
            <a:ext cx="94753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/>
              <a:t>새로 산 부품</a:t>
            </a:r>
            <a:r>
              <a:rPr lang="en-US" altLang="ko-KR" sz="2400" dirty="0"/>
              <a:t> : mp3</a:t>
            </a:r>
            <a:r>
              <a:rPr lang="ko-KR" altLang="en-US" sz="2400" dirty="0" err="1"/>
              <a:t>쉴드</a:t>
            </a:r>
            <a:r>
              <a:rPr lang="ko-KR" altLang="en-US" sz="2400" dirty="0"/>
              <a:t> </a:t>
            </a:r>
            <a:r>
              <a:rPr lang="en-US" altLang="ko-KR" sz="2400" dirty="0"/>
              <a:t>(22000</a:t>
            </a:r>
            <a:r>
              <a:rPr lang="ko-KR" altLang="en-US" sz="2400" dirty="0"/>
              <a:t>원</a:t>
            </a:r>
            <a:r>
              <a:rPr lang="en-US" altLang="ko-KR" sz="2400" dirty="0"/>
              <a:t>)</a:t>
            </a:r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endParaRPr lang="en-US" altLang="ko-KR" sz="2500" dirty="0"/>
          </a:p>
        </p:txBody>
      </p:sp>
      <p:pic>
        <p:nvPicPr>
          <p:cNvPr id="5" name="그림 4" descr="전자기기, 회로이(가) 표시된 사진&#10;&#10;높은 신뢰도로 생성된 설명">
            <a:extLst>
              <a:ext uri="{FF2B5EF4-FFF2-40B4-BE49-F238E27FC236}">
                <a16:creationId xmlns:a16="http://schemas.microsoft.com/office/drawing/2014/main" id="{D16B0CDB-EB9A-4760-AA0D-56AD85125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09" y="1943783"/>
            <a:ext cx="7230586" cy="34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8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340747" y="884480"/>
            <a:ext cx="7722800" cy="8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altLang="ko-KR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Introduction of product</a:t>
            </a:r>
            <a:endParaRPr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1991360" y="1908120"/>
            <a:ext cx="9174480" cy="3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ko-KR" altLang="en-US" sz="2667" b="1" dirty="0">
                <a:solidFill>
                  <a:srgbClr val="00E1C6"/>
                </a:solidFill>
                <a:latin typeface="+mj-ea"/>
                <a:ea typeface="+mj-ea"/>
                <a:cs typeface="맑은 고딕 Semilight" panose="020B0502040204020203" pitchFamily="50" charset="-127"/>
                <a:sym typeface="Muli"/>
              </a:rPr>
              <a:t>안면인식장애란</a:t>
            </a:r>
            <a:r>
              <a:rPr lang="en-US" altLang="ko-KR" sz="2667" b="1" dirty="0">
                <a:solidFill>
                  <a:srgbClr val="00E1C6"/>
                </a:solidFill>
                <a:latin typeface="+mj-ea"/>
                <a:ea typeface="+mj-ea"/>
                <a:cs typeface="맑은 고딕 Semilight" panose="020B0502040204020203" pitchFamily="50" charset="-127"/>
                <a:sym typeface="Muli"/>
              </a:rPr>
              <a:t>?</a:t>
            </a:r>
            <a:endParaRPr sz="2667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fontAlgn="base"/>
            <a:r>
              <a:rPr lang="ko-KR" altLang="en-US" sz="2000" dirty="0"/>
              <a:t>얼굴을 인식하지 못하는 증상이나 장애를 말한다</a:t>
            </a:r>
            <a:r>
              <a:rPr lang="en-US" altLang="ko-KR" sz="2000" dirty="0"/>
              <a:t>. </a:t>
            </a:r>
          </a:p>
          <a:p>
            <a:pPr fontAlgn="base"/>
            <a:r>
              <a:rPr lang="ko-KR" altLang="en-US" sz="2000" dirty="0"/>
              <a:t>장소나 사물에 대한 인식 장애를 동반하는 경우가 흔하며 얼굴에 대한 인식장애만 국한되어 나타나는 경우가 많다</a:t>
            </a:r>
            <a:r>
              <a:rPr lang="en-US" altLang="ko-KR" sz="2000" dirty="0"/>
              <a:t>.</a:t>
            </a:r>
          </a:p>
          <a:p>
            <a:pPr fontAlgn="base"/>
            <a:endParaRPr lang="ko-KR" altLang="en-US" sz="2000" dirty="0"/>
          </a:p>
          <a:p>
            <a:pPr fontAlgn="base"/>
            <a:endParaRPr lang="en-US" altLang="ko-KR" sz="2000" dirty="0"/>
          </a:p>
          <a:p>
            <a:pPr fontAlgn="base"/>
            <a:r>
              <a:rPr lang="ko-KR" altLang="en-US" sz="2000" dirty="0"/>
              <a:t>이 환자들은 거의 매일 보는 친숙한 사람들을 인식하는 데 어려움을 겪는다</a:t>
            </a:r>
            <a:r>
              <a:rPr lang="en-US" altLang="ko-KR" sz="2000" dirty="0"/>
              <a:t>. </a:t>
            </a:r>
            <a:r>
              <a:rPr lang="ko-KR" altLang="en-US" sz="2000" dirty="0"/>
              <a:t>대부분의 시간을 함께 보내는 배우자나 자녀들을 인식하는 데 어려움이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심지어 자기 자신의 얼굴을 인지하는 데도 어려움이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환자들은 얼굴 대신에 머리 스타일이나 걸음걸이</a:t>
            </a:r>
            <a:r>
              <a:rPr lang="en-US" altLang="ko-KR" sz="2000" dirty="0"/>
              <a:t>, </a:t>
            </a:r>
            <a:r>
              <a:rPr lang="ko-KR" altLang="en-US" sz="2000" dirty="0"/>
              <a:t>의상</a:t>
            </a:r>
            <a:r>
              <a:rPr lang="en-US" altLang="ko-KR" sz="2000" dirty="0"/>
              <a:t>, </a:t>
            </a:r>
            <a:r>
              <a:rPr lang="ko-KR" altLang="en-US" sz="2000" dirty="0"/>
              <a:t>목소리 등의 다른 정보들을 이용하여 사람들을 구별한다</a:t>
            </a:r>
            <a:r>
              <a:rPr lang="en-US" altLang="ko-KR" sz="2000" dirty="0"/>
              <a:t>. </a:t>
            </a:r>
            <a:r>
              <a:rPr lang="ko-KR" altLang="en-US" sz="2000" dirty="0"/>
              <a:t>그러나 얼굴 이외의 다른 방법으로 사람을 분별하는 것은 얼굴을 통한 방법에 비해 효과적이지 못하다</a:t>
            </a:r>
            <a:r>
              <a:rPr lang="en-US" altLang="ko-KR" sz="2000" dirty="0"/>
              <a:t>.</a:t>
            </a:r>
            <a:r>
              <a:rPr lang="ko-KR" altLang="en-US" sz="2000" dirty="0"/>
              <a:t> 현재까지는 특별한 치료법이 없다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>
              <a:spcBef>
                <a:spcPts val="800"/>
              </a:spcBef>
            </a:pPr>
            <a:endParaRPr sz="1467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 dirty="0">
                  <a:solidFill>
                    <a:prstClr val="white"/>
                  </a:solidFill>
                  <a:latin typeface="맑은 고딕"/>
                  <a:ea typeface="맑은 고딕"/>
                </a:rPr>
                <a:t>06</a:t>
              </a:r>
              <a:endParaRPr lang="ko-KR" altLang="en-US" sz="260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4950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Mp3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쉴드를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이용해 이름 음성 출력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32643" y="972201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84452" y="1033592"/>
            <a:ext cx="393521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SOUND_SENSOR_PIN=A0;</a:t>
            </a:r>
          </a:p>
          <a:p>
            <a:pPr>
              <a:defRPr/>
            </a:pP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sensorValue</a:t>
            </a:r>
            <a:r>
              <a:rPr lang="en-US" altLang="ko-KR" sz="1400" dirty="0"/>
              <a:t>;</a:t>
            </a:r>
          </a:p>
          <a:p>
            <a:pPr>
              <a:defRPr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SPI.h</a:t>
            </a:r>
            <a:r>
              <a:rPr lang="en-US" altLang="ko-KR" sz="1400" dirty="0"/>
              <a:t>&gt;</a:t>
            </a:r>
          </a:p>
          <a:p>
            <a:pPr>
              <a:defRPr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SdFat.h</a:t>
            </a:r>
            <a:r>
              <a:rPr lang="en-US" altLang="ko-KR" sz="1400" dirty="0"/>
              <a:t>&gt;</a:t>
            </a:r>
          </a:p>
          <a:p>
            <a:pPr>
              <a:defRPr/>
            </a:pPr>
            <a:r>
              <a:rPr lang="en-US" altLang="ko-KR" sz="1400" dirty="0"/>
              <a:t>#include &lt;</a:t>
            </a:r>
            <a:r>
              <a:rPr lang="en-US" altLang="ko-KR" sz="1400" dirty="0" err="1"/>
              <a:t>FreeStack.h</a:t>
            </a:r>
            <a:r>
              <a:rPr lang="en-US" altLang="ko-KR" sz="1400" dirty="0"/>
              <a:t>&gt;</a:t>
            </a:r>
          </a:p>
          <a:p>
            <a:pPr>
              <a:defRPr/>
            </a:pPr>
            <a:r>
              <a:rPr lang="en-US" altLang="ko-KR" sz="1400" dirty="0"/>
              <a:t>#include &lt;SFEMP3Shield.h&gt;1</a:t>
            </a:r>
          </a:p>
          <a:p>
            <a:pPr>
              <a:defRPr/>
            </a:pPr>
            <a:r>
              <a:rPr lang="en-US" altLang="ko-KR" sz="1400" dirty="0"/>
              <a:t>#if defined(USE_MP3_REFILL_MEANS) &amp;&amp; USE_MP3_REFILL_MEANS == USE_MP3_Timer1</a:t>
            </a:r>
          </a:p>
          <a:p>
            <a:pPr>
              <a:defRPr/>
            </a:pPr>
            <a:r>
              <a:rPr lang="en-US" altLang="ko-KR" sz="1400" dirty="0"/>
              <a:t>  #include &lt;</a:t>
            </a:r>
            <a:r>
              <a:rPr lang="en-US" altLang="ko-KR" sz="1400" dirty="0" err="1"/>
              <a:t>TimerOne.h</a:t>
            </a:r>
            <a:r>
              <a:rPr lang="en-US" altLang="ko-KR" sz="1400" dirty="0"/>
              <a:t>&gt;</a:t>
            </a:r>
          </a:p>
          <a:p>
            <a:pPr>
              <a:defRPr/>
            </a:pPr>
            <a:r>
              <a:rPr lang="en-US" altLang="ko-KR" sz="1400" dirty="0"/>
              <a:t>#</a:t>
            </a:r>
            <a:r>
              <a:rPr lang="en-US" altLang="ko-KR" sz="1400" dirty="0" err="1"/>
              <a:t>elif</a:t>
            </a:r>
            <a:r>
              <a:rPr lang="en-US" altLang="ko-KR" sz="1400" dirty="0"/>
              <a:t> defined(USE_MP3_REFILL_MEANS) &amp;&amp; USE_MP3_REFILL_MEANS == USE_MP3_SimpleTimer</a:t>
            </a:r>
          </a:p>
          <a:p>
            <a:pPr>
              <a:defRPr/>
            </a:pPr>
            <a:r>
              <a:rPr lang="en-US" altLang="ko-KR" sz="1400" dirty="0"/>
              <a:t>  #include &lt;</a:t>
            </a:r>
            <a:r>
              <a:rPr lang="en-US" altLang="ko-KR" sz="1400" dirty="0" err="1"/>
              <a:t>SimpleTimer.h</a:t>
            </a:r>
            <a:r>
              <a:rPr lang="en-US" altLang="ko-KR" sz="1400" dirty="0"/>
              <a:t>&gt;</a:t>
            </a:r>
          </a:p>
          <a:p>
            <a:pPr>
              <a:defRPr/>
            </a:pPr>
            <a:r>
              <a:rPr lang="en-US" altLang="ko-KR" sz="1400" dirty="0"/>
              <a:t>#endif</a:t>
            </a:r>
          </a:p>
          <a:p>
            <a:pPr>
              <a:defRPr/>
            </a:pPr>
            <a:r>
              <a:rPr lang="en-US" altLang="ko-KR" sz="1400" dirty="0" err="1"/>
              <a:t>SdFat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sd</a:t>
            </a:r>
            <a:r>
              <a:rPr lang="en-US" altLang="ko-KR" sz="1400" dirty="0"/>
              <a:t>;</a:t>
            </a:r>
          </a:p>
          <a:p>
            <a:pPr>
              <a:defRPr/>
            </a:pPr>
            <a:r>
              <a:rPr lang="en-US" altLang="ko-KR" sz="1400" dirty="0"/>
              <a:t>SFEMP3Shield MP3player;</a:t>
            </a:r>
          </a:p>
          <a:p>
            <a:pPr>
              <a:defRPr/>
            </a:pPr>
            <a:r>
              <a:rPr lang="en-US" altLang="ko-KR" sz="1400" dirty="0"/>
              <a:t>void setup() {</a:t>
            </a:r>
          </a:p>
          <a:p>
            <a:pPr>
              <a:defRPr/>
            </a:pPr>
            <a:r>
              <a:rPr lang="en-US" altLang="ko-KR" sz="1400" dirty="0"/>
              <a:t>  uint8_t result;</a:t>
            </a:r>
          </a:p>
          <a:p>
            <a:pPr>
              <a:defRPr/>
            </a:pPr>
            <a:r>
              <a:rPr lang="en-US" altLang="ko-KR" sz="1400" dirty="0"/>
              <a:t>  </a:t>
            </a:r>
            <a:r>
              <a:rPr lang="en-US" altLang="ko-KR" sz="1400" dirty="0" err="1"/>
              <a:t>Serial.begin</a:t>
            </a:r>
            <a:r>
              <a:rPr lang="en-US" altLang="ko-KR" sz="1400" dirty="0"/>
              <a:t>(115200);</a:t>
            </a:r>
          </a:p>
          <a:p>
            <a:pPr>
              <a:defRPr/>
            </a:pPr>
            <a:r>
              <a:rPr lang="en-US" altLang="ko-KR" sz="1400" dirty="0"/>
              <a:t>  if(!</a:t>
            </a:r>
            <a:r>
              <a:rPr lang="en-US" altLang="ko-KR" sz="1400" dirty="0" err="1"/>
              <a:t>sd.begin</a:t>
            </a:r>
            <a:r>
              <a:rPr lang="en-US" altLang="ko-KR" sz="1400" dirty="0"/>
              <a:t>(SD_SEL, SPI_FULL_SPEED)) </a:t>
            </a:r>
            <a:r>
              <a:rPr lang="en-US" altLang="ko-KR" sz="1400" dirty="0" err="1"/>
              <a:t>sd.initErrorHalt</a:t>
            </a:r>
            <a:r>
              <a:rPr lang="en-US" altLang="ko-KR" sz="1400" dirty="0"/>
              <a:t>();</a:t>
            </a:r>
          </a:p>
          <a:p>
            <a:pPr>
              <a:defRPr/>
            </a:pPr>
            <a:r>
              <a:rPr lang="en-US" altLang="ko-KR" sz="1400" dirty="0"/>
              <a:t>  // depending upon your </a:t>
            </a:r>
            <a:r>
              <a:rPr lang="en-US" altLang="ko-KR" sz="1400" dirty="0" err="1"/>
              <a:t>SdCard</a:t>
            </a:r>
            <a:r>
              <a:rPr lang="en-US" altLang="ko-KR" sz="1400" dirty="0"/>
              <a:t> environment, SPI_HAVE_SPEED may work better.</a:t>
            </a:r>
          </a:p>
          <a:p>
            <a:pPr>
              <a:defRPr/>
            </a:pPr>
            <a:r>
              <a:rPr lang="en-US" altLang="ko-KR" sz="1400" dirty="0"/>
              <a:t>  if(!</a:t>
            </a:r>
            <a:r>
              <a:rPr lang="en-US" altLang="ko-KR" sz="1400" dirty="0" err="1"/>
              <a:t>sd.chdir</a:t>
            </a:r>
            <a:r>
              <a:rPr lang="en-US" altLang="ko-KR" sz="1400" dirty="0"/>
              <a:t>("/")) </a:t>
            </a:r>
            <a:r>
              <a:rPr lang="en-US" altLang="ko-KR" sz="1400" dirty="0" err="1"/>
              <a:t>sd.errorHalt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sd.chdir</a:t>
            </a:r>
            <a:r>
              <a:rPr lang="en-US" altLang="ko-KR" sz="1400" dirty="0"/>
              <a:t>");</a:t>
            </a:r>
          </a:p>
          <a:p>
            <a:pPr>
              <a:defRPr/>
            </a:pPr>
            <a:r>
              <a:rPr lang="en-US" altLang="ko-KR" sz="1400" dirty="0"/>
              <a:t>  result = MP3player.begin();</a:t>
            </a:r>
          </a:p>
          <a:p>
            <a:pPr>
              <a:defRPr/>
            </a:pPr>
            <a:r>
              <a:rPr lang="en-US" altLang="ko-KR" sz="14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C6D60-0907-425C-B2C4-0CCD1DA302E3}"/>
              </a:ext>
            </a:extLst>
          </p:cNvPr>
          <p:cNvSpPr txBox="1"/>
          <p:nvPr/>
        </p:nvSpPr>
        <p:spPr>
          <a:xfrm>
            <a:off x="4311150" y="1072793"/>
            <a:ext cx="35178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(10,OUTPUT);</a:t>
            </a:r>
          </a:p>
          <a:p>
            <a:r>
              <a:rPr lang="en-US" altLang="ko-KR" sz="1400" dirty="0"/>
              <a:t>void loop() {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sensorValue</a:t>
            </a:r>
            <a:r>
              <a:rPr lang="en-US" altLang="ko-KR" sz="1400" dirty="0"/>
              <a:t>=</a:t>
            </a:r>
            <a:r>
              <a:rPr lang="en-US" altLang="ko-KR" sz="1400" dirty="0" err="1"/>
              <a:t>analogRead</a:t>
            </a:r>
            <a:r>
              <a:rPr lang="en-US" altLang="ko-KR" sz="1400" dirty="0"/>
              <a:t>(SOUND_SENSOR_PIN);</a:t>
            </a:r>
          </a:p>
          <a:p>
            <a:r>
              <a:rPr lang="en-US" altLang="ko-KR" sz="1400" dirty="0"/>
              <a:t> #if defined(USE_MP3_REFILL_MEANS) \</a:t>
            </a:r>
          </a:p>
          <a:p>
            <a:r>
              <a:rPr lang="en-US" altLang="ko-KR" sz="1400" dirty="0"/>
              <a:t>    &amp;&amp; ( (USE_MP3_REFILL_MEANS == USE_MP3_SimpleTimer) \</a:t>
            </a:r>
          </a:p>
          <a:p>
            <a:r>
              <a:rPr lang="en-US" altLang="ko-KR" sz="1400" dirty="0"/>
              <a:t>    ||   (USE_MP3_REFILL_MEANS == USE_MP3_Polled)      )</a:t>
            </a:r>
          </a:p>
          <a:p>
            <a:r>
              <a:rPr lang="en-US" altLang="ko-KR" sz="1400" dirty="0"/>
              <a:t>  MP3player.available();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(F("sound sensor : "));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Serial.println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sensorValue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delay(5000);</a:t>
            </a:r>
          </a:p>
          <a:p>
            <a:r>
              <a:rPr lang="en-US" altLang="ko-KR" sz="1400" dirty="0"/>
              <a:t>   uint8_t result;</a:t>
            </a:r>
          </a:p>
          <a:p>
            <a:r>
              <a:rPr lang="en-US" altLang="ko-KR" sz="1400" dirty="0"/>
              <a:t>  char title[30];</a:t>
            </a:r>
          </a:p>
          <a:p>
            <a:r>
              <a:rPr lang="en-US" altLang="ko-KR" sz="1400" dirty="0"/>
              <a:t>  char artist[30];</a:t>
            </a:r>
          </a:p>
          <a:p>
            <a:r>
              <a:rPr lang="en-US" altLang="ko-KR" sz="1400" dirty="0"/>
              <a:t>  char album[30];</a:t>
            </a:r>
          </a:p>
          <a:p>
            <a:r>
              <a:rPr lang="en-US" altLang="ko-KR" sz="1400" dirty="0"/>
              <a:t>    MP3player.setVolume(70,70);</a:t>
            </a:r>
          </a:p>
          <a:p>
            <a:r>
              <a:rPr lang="en-US" altLang="ko-KR" sz="1400" dirty="0"/>
              <a:t>    if(</a:t>
            </a:r>
            <a:r>
              <a:rPr lang="en-US" altLang="ko-KR" sz="1400" dirty="0" err="1"/>
              <a:t>sensorValue</a:t>
            </a:r>
            <a:r>
              <a:rPr lang="en-US" altLang="ko-KR" sz="1400" dirty="0"/>
              <a:t>&gt;30){</a:t>
            </a:r>
          </a:p>
          <a:p>
            <a:r>
              <a:rPr lang="en-US" altLang="ko-KR" sz="1400" dirty="0"/>
              <a:t>      MP3player.setVolume(50,50);</a:t>
            </a:r>
          </a:p>
          <a:p>
            <a:r>
              <a:rPr lang="en-US" altLang="ko-KR" sz="1400" dirty="0"/>
              <a:t>     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("change!\n");</a:t>
            </a:r>
          </a:p>
          <a:p>
            <a:r>
              <a:rPr lang="en-US" altLang="ko-KR" sz="1400" dirty="0"/>
              <a:t>  }</a:t>
            </a:r>
          </a:p>
          <a:p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1464-503D-49A2-8FC1-3FEDDDBEFFA0}"/>
              </a:ext>
            </a:extLst>
          </p:cNvPr>
          <p:cNvSpPr txBox="1"/>
          <p:nvPr/>
        </p:nvSpPr>
        <p:spPr>
          <a:xfrm>
            <a:off x="7861300" y="1147608"/>
            <a:ext cx="35988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result=MP3player.playTrack(1);</a:t>
            </a:r>
          </a:p>
          <a:p>
            <a:r>
              <a:rPr lang="en-US" altLang="ko-KR" sz="1400" dirty="0"/>
              <a:t>   MP3player.trackTitle((char*)&amp;title);</a:t>
            </a:r>
          </a:p>
          <a:p>
            <a:r>
              <a:rPr lang="en-US" altLang="ko-KR" sz="1400" dirty="0"/>
              <a:t>   MP3player.trackArtist((char*)&amp;artist);</a:t>
            </a:r>
          </a:p>
          <a:p>
            <a:r>
              <a:rPr lang="en-US" altLang="ko-KR" sz="1400" dirty="0"/>
              <a:t>   MP3player.trackAlbum((char*)&amp;album);</a:t>
            </a:r>
          </a:p>
          <a:p>
            <a:r>
              <a:rPr lang="en-US" altLang="ko-KR" sz="1400" dirty="0"/>
              <a:t>  delay(1000);</a:t>
            </a:r>
          </a:p>
          <a:p>
            <a:r>
              <a:rPr lang="en-US" altLang="ko-KR" sz="1400" dirty="0"/>
              <a:t> MP3player.stopTrack();</a:t>
            </a:r>
          </a:p>
          <a:p>
            <a:r>
              <a:rPr lang="en-US" altLang="ko-KR" sz="1400" dirty="0"/>
              <a:t> result=MP3player.playTrack(2);</a:t>
            </a:r>
          </a:p>
          <a:p>
            <a:r>
              <a:rPr lang="en-US" altLang="ko-KR" sz="1400" dirty="0"/>
              <a:t>   MP3player.trackTitle((char*)&amp;title);</a:t>
            </a:r>
          </a:p>
          <a:p>
            <a:r>
              <a:rPr lang="en-US" altLang="ko-KR" sz="1400" dirty="0"/>
              <a:t>   MP3player.trackArtist((char*)&amp;artist);</a:t>
            </a:r>
          </a:p>
          <a:p>
            <a:r>
              <a:rPr lang="en-US" altLang="ko-KR" sz="1400" dirty="0"/>
              <a:t>   MP3player.trackAlbum((char*)&amp;album);</a:t>
            </a:r>
          </a:p>
          <a:p>
            <a:r>
              <a:rPr lang="en-US" altLang="ko-KR" sz="1400" dirty="0"/>
              <a:t>   delay(1000);</a:t>
            </a:r>
          </a:p>
          <a:p>
            <a:r>
              <a:rPr lang="en-US" altLang="ko-KR" sz="1400" dirty="0"/>
              <a:t> MP3player.stopTrack();</a:t>
            </a:r>
          </a:p>
          <a:p>
            <a:r>
              <a:rPr lang="en-US" altLang="ko-KR" sz="1400" dirty="0"/>
              <a:t>  result=MP3player.playTrack(3);</a:t>
            </a:r>
          </a:p>
          <a:p>
            <a:r>
              <a:rPr lang="en-US" altLang="ko-KR" sz="1400" dirty="0"/>
              <a:t>   MP3player.trackTitle((char*)&amp;title);</a:t>
            </a:r>
          </a:p>
          <a:p>
            <a:r>
              <a:rPr lang="en-US" altLang="ko-KR" sz="1400" dirty="0"/>
              <a:t>   MP3player.trackArtist((char*)&amp;artist);</a:t>
            </a:r>
          </a:p>
          <a:p>
            <a:r>
              <a:rPr lang="en-US" altLang="ko-KR" sz="1400" dirty="0"/>
              <a:t>   MP3player.trackAlbum((char*)&amp;album);</a:t>
            </a:r>
          </a:p>
          <a:p>
            <a:r>
              <a:rPr lang="en-US" altLang="ko-KR" sz="1400" dirty="0"/>
              <a:t>  delay(1000);</a:t>
            </a:r>
          </a:p>
          <a:p>
            <a:r>
              <a:rPr lang="en-US" altLang="ko-KR" sz="1400" dirty="0"/>
              <a:t> MP3player.stopTrack();</a:t>
            </a:r>
          </a:p>
          <a:p>
            <a:r>
              <a:rPr lang="en-US" altLang="ko-KR" sz="1400" dirty="0"/>
              <a:t> result=MP3player.playTrack(4);</a:t>
            </a:r>
          </a:p>
          <a:p>
            <a:r>
              <a:rPr lang="en-US" altLang="ko-KR" sz="1400" dirty="0"/>
              <a:t>   MP3player.trackTitle((char*)&amp;title);</a:t>
            </a:r>
          </a:p>
          <a:p>
            <a:r>
              <a:rPr lang="en-US" altLang="ko-KR" sz="1400" dirty="0"/>
              <a:t>   MP3player.trackArtist((char*)&amp;artist);</a:t>
            </a:r>
          </a:p>
          <a:p>
            <a:r>
              <a:rPr lang="en-US" altLang="ko-KR" sz="1400" dirty="0"/>
              <a:t>   MP3player.trackAlbum((char*)&amp;album);</a:t>
            </a:r>
          </a:p>
          <a:p>
            <a:r>
              <a:rPr lang="en-US" altLang="ko-KR" sz="1400" dirty="0"/>
              <a:t>  delay(1000);</a:t>
            </a:r>
          </a:p>
          <a:p>
            <a:r>
              <a:rPr lang="en-US" altLang="ko-KR" sz="1400" dirty="0"/>
              <a:t> MP3player.stopTrack();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38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 dirty="0">
                  <a:solidFill>
                    <a:prstClr val="white"/>
                  </a:solidFill>
                  <a:latin typeface="맑은 고딕"/>
                  <a:ea typeface="맑은 고딕"/>
                </a:rPr>
                <a:t>06</a:t>
              </a:r>
              <a:endParaRPr lang="ko-KR" altLang="en-US" sz="260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4950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Mp3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쉴드를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이용해 이름 음성 출력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32643" y="972201"/>
            <a:ext cx="11326714" cy="5560621"/>
            <a:chOff x="216357" y="784119"/>
            <a:chExt cx="11805867" cy="5859748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33218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1725" y="1147608"/>
            <a:ext cx="5269477" cy="907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1928" y="1178334"/>
            <a:ext cx="5453830" cy="362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773379" y="1270512"/>
            <a:ext cx="4900767" cy="36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24086" y="1231302"/>
            <a:ext cx="9475392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/>
              <a:t>사운드 센서를 통해서 소음이 발생해서 </a:t>
            </a:r>
            <a:r>
              <a:rPr lang="en-US" altLang="ko-KR" sz="2400" dirty="0"/>
              <a:t>30</a:t>
            </a:r>
            <a:r>
              <a:rPr lang="ko-KR" altLang="en-US" sz="2400" dirty="0"/>
              <a:t>을 초과하면 출력되는 </a:t>
            </a:r>
            <a:r>
              <a:rPr lang="en-US" altLang="ko-KR" sz="2400" dirty="0" err="1"/>
              <a:t>db</a:t>
            </a:r>
            <a:r>
              <a:rPr lang="ko-KR" altLang="en-US" sz="2400" dirty="0"/>
              <a:t>크기를 </a:t>
            </a:r>
            <a:r>
              <a:rPr lang="ko-KR" altLang="en-US" sz="2400" dirty="0" err="1"/>
              <a:t>크게한다</a:t>
            </a:r>
            <a:r>
              <a:rPr lang="en-US" altLang="ko-KR" sz="2400" dirty="0"/>
              <a:t>. Db</a:t>
            </a:r>
            <a:r>
              <a:rPr lang="ko-KR" altLang="en-US" sz="2400" dirty="0"/>
              <a:t>이 바뀌면 </a:t>
            </a:r>
            <a:r>
              <a:rPr lang="en-US" altLang="ko-KR" sz="2400" dirty="0"/>
              <a:t>change</a:t>
            </a:r>
            <a:r>
              <a:rPr lang="ko-KR" altLang="en-US" sz="2400" dirty="0"/>
              <a:t>라고 출력된다</a:t>
            </a:r>
            <a:r>
              <a:rPr lang="en-US" altLang="ko-KR" sz="2400" dirty="0"/>
              <a:t>.</a:t>
            </a:r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endParaRPr lang="ko-KR" altLang="en-US" sz="2500" dirty="0"/>
          </a:p>
          <a:p>
            <a:pPr>
              <a:defRPr/>
            </a:pPr>
            <a:endParaRPr lang="en-US" altLang="ko-KR" sz="2500" dirty="0"/>
          </a:p>
        </p:txBody>
      </p:sp>
      <p:pic>
        <p:nvPicPr>
          <p:cNvPr id="3" name="KakaoTalk_Video_20181204_1810_54_997">
            <a:hlinkClick r:id="" action="ppaction://media"/>
            <a:extLst>
              <a:ext uri="{FF2B5EF4-FFF2-40B4-BE49-F238E27FC236}">
                <a16:creationId xmlns:a16="http://schemas.microsoft.com/office/drawing/2014/main" id="{88802A58-F911-4E3B-83C2-A9EA2CC90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499" y="2146300"/>
            <a:ext cx="9601197" cy="36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9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390525" y="181881"/>
            <a:ext cx="1486891" cy="690815"/>
            <a:chOff x="390525" y="181881"/>
            <a:chExt cx="1486891" cy="690815"/>
          </a:xfrm>
        </p:grpSpPr>
        <p:sp>
          <p:nvSpPr>
            <p:cNvPr id="2" name="직사각형 1"/>
            <p:cNvSpPr/>
            <p:nvPr/>
          </p:nvSpPr>
          <p:spPr>
            <a:xfrm>
              <a:off x="390525" y="235881"/>
              <a:ext cx="766891" cy="636815"/>
            </a:xfrm>
            <a:prstGeom prst="rect">
              <a:avLst/>
            </a:prstGeom>
            <a:solidFill>
              <a:srgbClr val="7BC4EF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600">
                  <a:solidFill>
                    <a:prstClr val="white"/>
                  </a:solidFill>
                  <a:latin typeface="맑은 고딕"/>
                  <a:ea typeface="맑은 고딕"/>
                </a:rPr>
                <a:t>08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157416" y="235881"/>
              <a:ext cx="612000" cy="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769416" y="181881"/>
              <a:ext cx="108000" cy="10800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697744" y="330158"/>
            <a:ext cx="3013321" cy="448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팀원 역할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&amp;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참고 문헌</a:t>
            </a:r>
            <a:endParaRPr lang="en-US" altLang="ko-KR" sz="2400">
              <a:solidFill>
                <a:schemeClr val="tx1">
                  <a:lumMod val="85000"/>
                  <a:lumOff val="15000"/>
                </a:schemeClr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25296" y="1082992"/>
            <a:ext cx="11326714" cy="5585301"/>
            <a:chOff x="216357" y="784119"/>
            <a:chExt cx="11805867" cy="5885755"/>
          </a:xfrm>
        </p:grpSpPr>
        <p:sp>
          <p:nvSpPr>
            <p:cNvPr id="23" name="한쪽 모서리가 둥근 사각형 5"/>
            <p:cNvSpPr/>
            <p:nvPr/>
          </p:nvSpPr>
          <p:spPr>
            <a:xfrm>
              <a:off x="216357" y="859225"/>
              <a:ext cx="11751866" cy="5810649"/>
            </a:xfrm>
            <a:prstGeom prst="round1Rect">
              <a:avLst>
                <a:gd name="adj" fmla="val 26908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600">
                <a:solidFill>
                  <a:schemeClr val="tx1"/>
                </a:solidFill>
                <a:latin typeface="야놀자 야체 B"/>
                <a:ea typeface="야놀자 야체 B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0414385" y="838119"/>
              <a:ext cx="1188000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1602319" y="784119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 rot="16200000">
              <a:off x="11428223" y="1668127"/>
              <a:ext cx="10800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1914224" y="1033233"/>
              <a:ext cx="108000" cy="108000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73970" y="1576552"/>
            <a:ext cx="5431335" cy="228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박미희 </a:t>
            </a:r>
            <a:r>
              <a:rPr lang="en-US" altLang="ko-KR" dirty="0"/>
              <a:t>:</a:t>
            </a:r>
            <a:r>
              <a:rPr lang="ko-KR" altLang="en-US" dirty="0"/>
              <a:t> 엑셀과 </a:t>
            </a:r>
            <a:r>
              <a:rPr lang="ko-KR" altLang="en-US" dirty="0" err="1"/>
              <a:t>파이썬</a:t>
            </a:r>
            <a:r>
              <a:rPr lang="ko-KR" altLang="en-US" dirty="0"/>
              <a:t> 연동</a:t>
            </a:r>
            <a:r>
              <a:rPr lang="en-US" altLang="ko-KR" dirty="0"/>
              <a:t>, </a:t>
            </a:r>
            <a:r>
              <a:rPr lang="ko-KR" altLang="en-US" dirty="0"/>
              <a:t>블루투스 연결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엄단경 </a:t>
            </a:r>
            <a:r>
              <a:rPr lang="en-US" altLang="ko-KR" dirty="0"/>
              <a:t>: </a:t>
            </a:r>
            <a:r>
              <a:rPr lang="ko-KR" altLang="en-US" dirty="0"/>
              <a:t>엑셀과 </a:t>
            </a:r>
            <a:r>
              <a:rPr lang="ko-KR" altLang="en-US" dirty="0" err="1"/>
              <a:t>파이썬</a:t>
            </a:r>
            <a:r>
              <a:rPr lang="ko-KR" altLang="en-US" dirty="0"/>
              <a:t> 연동</a:t>
            </a:r>
            <a:r>
              <a:rPr lang="en-US" altLang="ko-KR" dirty="0"/>
              <a:t>,</a:t>
            </a:r>
            <a:r>
              <a:rPr lang="ko-KR" altLang="en-US" dirty="0"/>
              <a:t>블루투스 연결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박소현 </a:t>
            </a:r>
            <a:r>
              <a:rPr lang="en-US" altLang="ko-KR" dirty="0"/>
              <a:t>: mp3</a:t>
            </a:r>
            <a:r>
              <a:rPr lang="ko-KR" altLang="en-US" dirty="0" err="1"/>
              <a:t>쉴드</a:t>
            </a:r>
            <a:r>
              <a:rPr lang="ko-KR" altLang="en-US" dirty="0"/>
              <a:t> 이름 재생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이세미 </a:t>
            </a:r>
            <a:r>
              <a:rPr lang="en-US" altLang="ko-KR" dirty="0"/>
              <a:t>: </a:t>
            </a:r>
            <a:r>
              <a:rPr lang="ko-KR" altLang="en-US" dirty="0"/>
              <a:t>친밀도에 따른 </a:t>
            </a:r>
            <a:r>
              <a:rPr lang="en-US" altLang="ko-KR" dirty="0"/>
              <a:t>txt</a:t>
            </a:r>
            <a:r>
              <a:rPr lang="ko-KR" altLang="en-US" dirty="0"/>
              <a:t>파일 생성 및 코드작성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4132" y="4262864"/>
            <a:ext cx="58471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참고 문헌</a:t>
            </a:r>
            <a:endParaRPr lang="en-US" altLang="ko-KR" dirty="0"/>
          </a:p>
          <a:p>
            <a:pPr marL="342900" lvl="0" indent="-342900">
              <a:buAutoNum type="arabicPeriod"/>
              <a:defRPr/>
            </a:pPr>
            <a:r>
              <a:rPr lang="en-US" altLang="ko-KR" dirty="0">
                <a:hlinkClick r:id="rId2"/>
              </a:rPr>
              <a:t>https://missypower.blog.me/221306990878</a:t>
            </a:r>
            <a:endParaRPr lang="en-US" altLang="ko-KR" dirty="0"/>
          </a:p>
          <a:p>
            <a:pPr marL="342900" lvl="0" indent="-342900">
              <a:buAutoNum type="arabicPeriod" startAt="2"/>
              <a:defRPr/>
            </a:pPr>
            <a:r>
              <a:rPr lang="en-US" altLang="ko-KR" dirty="0"/>
              <a:t>http://code-kooc.tistory.com/entry/</a:t>
            </a:r>
            <a:r>
              <a:rPr lang="ko-KR" altLang="en-US" dirty="0" err="1"/>
              <a:t>아두이노</a:t>
            </a:r>
            <a:r>
              <a:rPr lang="en-US" altLang="ko-KR" dirty="0"/>
              <a:t>-</a:t>
            </a:r>
            <a:r>
              <a:rPr lang="ko-KR" altLang="en-US" dirty="0"/>
              <a:t>소리</a:t>
            </a:r>
            <a:r>
              <a:rPr lang="en-US" altLang="ko-KR" dirty="0"/>
              <a:t>-</a:t>
            </a:r>
            <a:r>
              <a:rPr lang="ko-KR" altLang="en-US" dirty="0"/>
              <a:t>센서</a:t>
            </a:r>
            <a:r>
              <a:rPr lang="en-US" altLang="ko-KR" dirty="0"/>
              <a:t>-</a:t>
            </a:r>
            <a:r>
              <a:rPr lang="ko-KR" altLang="en-US" dirty="0"/>
              <a:t>사용하기 </a:t>
            </a:r>
            <a:r>
              <a:rPr lang="en-US" altLang="ko-KR" dirty="0"/>
              <a:t>[</a:t>
            </a:r>
            <a:r>
              <a:rPr lang="ko-KR" altLang="en-US" dirty="0" err="1"/>
              <a:t>코드쿡</a:t>
            </a:r>
            <a:r>
              <a:rPr lang="en-US" altLang="ko-KR" dirty="0"/>
              <a:t>]  3.https://stackoverflow.com/questions/24074914/python-to-arduino-serial-read-write</a:t>
            </a:r>
          </a:p>
          <a:p>
            <a:pPr lvl="0"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340747" y="884480"/>
            <a:ext cx="7722800" cy="860400"/>
          </a:xfrm>
          <a:prstGeom prst="rect">
            <a:avLst/>
          </a:prstGeom>
        </p:spPr>
        <p:txBody>
          <a:bodyPr spcFirstLastPara="1" vert="horz" wrap="square" lIns="121899" tIns="121899" rIns="121899" bIns="121899" rtlCol="0" anchor="b" anchorCtr="0">
            <a:noAutofit/>
          </a:bodyPr>
          <a:lstStyle/>
          <a:p>
            <a:pPr lvl="0">
              <a:defRPr lang="ko-KR" altLang="en-US"/>
            </a:pPr>
            <a:r>
              <a:rPr lang="en-US" altLang="ko-KR" dirty="0">
                <a:latin typeface="서울남산 장체EB"/>
                <a:ea typeface="서울남산 장체EB"/>
              </a:rPr>
              <a:t>Introduction of product</a:t>
            </a:r>
            <a:endParaRPr lang="ko-KR" dirty="0">
              <a:latin typeface="서울남산 장체EB"/>
              <a:ea typeface="서울남산 장체EB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vert="horz" wrap="square" lIns="121899" tIns="121899" rIns="121899" bIns="121899" rtlCol="0" anchor="t" anchorCtr="0">
            <a:noAutofit/>
          </a:bodyPr>
          <a:lstStyle/>
          <a:p>
            <a:pPr algn="l">
              <a:defRPr lang="ko-KR" altLang="en-US"/>
            </a:pPr>
            <a:fld id="{00000000-1234-1234-1234-123412341234}" type="slidenum">
              <a:rPr lang="en-US"/>
              <a:pPr algn="l">
                <a:defRPr lang="ko-KR" altLang="en-US"/>
              </a:pPr>
              <a:t>3</a:t>
            </a:fld>
            <a:endParaRPr lang="en-US"/>
          </a:p>
        </p:txBody>
      </p:sp>
      <p:sp>
        <p:nvSpPr>
          <p:cNvPr id="9" name="Google Shape;478;p27"/>
          <p:cNvSpPr/>
          <p:nvPr/>
        </p:nvSpPr>
        <p:spPr>
          <a:xfrm>
            <a:off x="1280255" y="2060167"/>
            <a:ext cx="3681828" cy="2737667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/>
          </a:ln>
        </p:spPr>
        <p:txBody>
          <a:bodyPr wrap="square" lIns="121899" tIns="121899" rIns="121899" bIns="121899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rgbClr val="00E1C6"/>
                </a:solidFill>
                <a:latin typeface="+mj-ea"/>
                <a:ea typeface="+mj-ea"/>
                <a:cs typeface="맑은 고딕 Semilight"/>
                <a:sym typeface="Muli"/>
              </a:rPr>
              <a:t>미리 지인들의 사진과 이름 등 정보 저장</a:t>
            </a:r>
          </a:p>
        </p:txBody>
      </p:sp>
      <p:sp>
        <p:nvSpPr>
          <p:cNvPr id="10" name="Google Shape;479;p27"/>
          <p:cNvSpPr/>
          <p:nvPr/>
        </p:nvSpPr>
        <p:spPr>
          <a:xfrm>
            <a:off x="4527365" y="2060167"/>
            <a:ext cx="3752775" cy="2737667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19BBD5"/>
            </a:solidFill>
            <a:prstDash val="solid"/>
            <a:miter/>
          </a:ln>
        </p:spPr>
        <p:txBody>
          <a:bodyPr wrap="square" lIns="121899" tIns="121899" rIns="121899" bIns="121899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rgbClr val="19BBD5"/>
                </a:solidFill>
                <a:latin typeface="+mn-ea"/>
                <a:cs typeface="Muli"/>
                <a:sym typeface="Muli"/>
              </a:rPr>
              <a:t>사용자가 알아보고 싶은 사람이 있으면 카메라 모듈 실행</a:t>
            </a:r>
          </a:p>
        </p:txBody>
      </p:sp>
      <p:sp>
        <p:nvSpPr>
          <p:cNvPr id="11" name="Google Shape;480;p27"/>
          <p:cNvSpPr/>
          <p:nvPr/>
        </p:nvSpPr>
        <p:spPr>
          <a:xfrm>
            <a:off x="7774474" y="2060167"/>
            <a:ext cx="3752775" cy="2737667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rgbClr val="3292E1"/>
            </a:solidFill>
            <a:prstDash val="solid"/>
            <a:miter/>
          </a:ln>
        </p:spPr>
        <p:txBody>
          <a:bodyPr wrap="square" lIns="121899" tIns="121899" rIns="121899" bIns="121899" anchor="ctr" anchorCtr="0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rgbClr val="3292E1"/>
                </a:solidFill>
                <a:latin typeface="+mn-ea"/>
                <a:cs typeface="Muli"/>
                <a:sym typeface="Muli"/>
              </a:rPr>
              <a:t>얼굴 인식되면 </a:t>
            </a:r>
            <a:r>
              <a:rPr lang="en-US" altLang="ko-KR" sz="2000" dirty="0">
                <a:solidFill>
                  <a:srgbClr val="3292E1"/>
                </a:solidFill>
                <a:latin typeface="+mn-ea"/>
                <a:cs typeface="Muli"/>
                <a:sym typeface="Muli"/>
              </a:rPr>
              <a:t>mp3</a:t>
            </a:r>
            <a:r>
              <a:rPr lang="ko-KR" altLang="en-US" sz="2000" dirty="0" err="1">
                <a:solidFill>
                  <a:srgbClr val="3292E1"/>
                </a:solidFill>
                <a:latin typeface="+mn-ea"/>
                <a:cs typeface="Muli"/>
                <a:sym typeface="Muli"/>
              </a:rPr>
              <a:t>쉴드로</a:t>
            </a:r>
            <a:r>
              <a:rPr lang="ko-KR" altLang="en-US" sz="2000" dirty="0">
                <a:solidFill>
                  <a:srgbClr val="3292E1"/>
                </a:solidFill>
                <a:latin typeface="+mn-ea"/>
                <a:cs typeface="Muli"/>
                <a:sym typeface="Muli"/>
              </a:rPr>
              <a:t> 이름 을 출력하고 어플을 통해 이름, 관계, 직업을 표출하고,</a:t>
            </a:r>
            <a:r>
              <a:rPr lang="en-US" altLang="ko-KR" sz="2000" dirty="0">
                <a:solidFill>
                  <a:srgbClr val="3292E1"/>
                </a:solidFill>
                <a:latin typeface="+mn-ea"/>
                <a:cs typeface="Muli"/>
                <a:sym typeface="Muli"/>
              </a:rPr>
              <a:t> </a:t>
            </a:r>
            <a:r>
              <a:rPr lang="ko-KR" altLang="en-US" sz="2000" dirty="0" err="1">
                <a:solidFill>
                  <a:srgbClr val="3292E1"/>
                </a:solidFill>
                <a:latin typeface="+mn-ea"/>
                <a:cs typeface="Muli"/>
                <a:sym typeface="Muli"/>
              </a:rPr>
              <a:t>진동모듈로</a:t>
            </a:r>
            <a:r>
              <a:rPr lang="ko-KR" altLang="en-US" sz="2000" dirty="0">
                <a:solidFill>
                  <a:srgbClr val="3292E1"/>
                </a:solidFill>
                <a:latin typeface="+mn-ea"/>
                <a:cs typeface="Muli"/>
                <a:sym typeface="Muli"/>
              </a:rPr>
              <a:t> 친분관계를 나타낸다.</a:t>
            </a:r>
          </a:p>
        </p:txBody>
      </p:sp>
      <p:sp>
        <p:nvSpPr>
          <p:cNvPr id="13" name="Google Shape;431;p22"/>
          <p:cNvSpPr/>
          <p:nvPr/>
        </p:nvSpPr>
        <p:spPr>
          <a:xfrm>
            <a:off x="1345948" y="5008291"/>
            <a:ext cx="9784897" cy="630576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</a:ln>
        </p:spPr>
        <p:txBody>
          <a:bodyPr wrap="square" lIns="121899" tIns="121899" rIns="121899" bIns="121899" anchor="ctr" anchorCtr="0">
            <a:noAutofit/>
          </a:bodyPr>
          <a:lstStyle/>
          <a:p>
            <a:pPr lvl="0" algn="ctr">
              <a:defRPr lang="ko-KR" altLang="en-US"/>
            </a:pPr>
            <a:endParaRPr lang="ko-KR" altLang="en-US" sz="2400">
              <a:solidFill>
                <a:schemeClr val="tx2"/>
              </a:solidFill>
              <a:latin typeface="+mn-ea"/>
              <a:cs typeface="Muli"/>
              <a:sym typeface="Muli"/>
            </a:endParaRPr>
          </a:p>
        </p:txBody>
      </p:sp>
      <p:sp>
        <p:nvSpPr>
          <p:cNvPr id="14" name="Google Shape;431;p22"/>
          <p:cNvSpPr/>
          <p:nvPr/>
        </p:nvSpPr>
        <p:spPr>
          <a:xfrm>
            <a:off x="1345947" y="5750124"/>
            <a:ext cx="9870445" cy="630576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</a:ln>
        </p:spPr>
        <p:txBody>
          <a:bodyPr wrap="square" lIns="121899" tIns="121899" rIns="121899" bIns="121899" anchor="ctr" anchorCtr="0">
            <a:noAutofit/>
          </a:bodyPr>
          <a:lstStyle/>
          <a:p>
            <a:pPr algn="just">
              <a:lnSpc>
                <a:spcPct val="200000"/>
              </a:lnSpc>
              <a:defRPr lang="ko-KR" altLang="en-US"/>
            </a:pPr>
            <a:endParaRPr lang="en-US" altLang="ko-KR" sz="240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6417" y="5113121"/>
            <a:ext cx="8974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tx2"/>
                </a:solidFill>
                <a:latin typeface="+mn-ea"/>
                <a:cs typeface="함초롬바탕"/>
              </a:rPr>
              <a:t>사운드 센서를 이용하여 주변의 소음에 따라 출력되는 음성의 크기를 조절한다</a:t>
            </a:r>
            <a:r>
              <a:rPr lang="en-US" altLang="ko-KR" dirty="0">
                <a:solidFill>
                  <a:schemeClr val="tx2"/>
                </a:solidFill>
                <a:latin typeface="+mn-ea"/>
                <a:cs typeface="함초롬바탕"/>
              </a:rPr>
              <a:t>.</a:t>
            </a:r>
          </a:p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04380" y="5670403"/>
            <a:ext cx="8974667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 lang="ko-KR" altLang="en-US"/>
            </a:pPr>
            <a:r>
              <a:rPr lang="ko-KR" altLang="en-US" dirty="0">
                <a:solidFill>
                  <a:schemeClr val="tx2"/>
                </a:solidFill>
                <a:latin typeface="+mn-ea"/>
              </a:rPr>
              <a:t>어두울 경우</a:t>
            </a:r>
            <a:r>
              <a:rPr lang="en-US" altLang="ko-KR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n-ea"/>
              </a:rPr>
              <a:t>미약하게 플래시를 틀어 사진 촬영에 어려움이 없게 한다</a:t>
            </a:r>
            <a:r>
              <a:rPr lang="en-US" altLang="ko-KR" dirty="0">
                <a:solidFill>
                  <a:schemeClr val="tx2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2379908" y="557668"/>
            <a:ext cx="5004000" cy="8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en-US" altLang="ko-KR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Similar products</a:t>
            </a:r>
            <a:endParaRPr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5324125" y="2637119"/>
            <a:ext cx="6495343" cy="214757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altLang="ko-KR" sz="2667" dirty="0">
                <a:latin typeface="+mn-ea"/>
              </a:rPr>
              <a:t>BUT!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ko-KR" altLang="en-US" sz="2667" dirty="0">
                <a:latin typeface="+mn-ea"/>
              </a:rPr>
              <a:t>안면인식장애를 위한 제품에 초점을 맞춤</a:t>
            </a:r>
            <a:r>
              <a:rPr lang="en-US" altLang="ko-KR" sz="2667" dirty="0">
                <a:latin typeface="+mn-ea"/>
              </a:rPr>
              <a:t>.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ko-KR" altLang="en-US" sz="2667" dirty="0">
                <a:latin typeface="+mn-ea"/>
              </a:rPr>
              <a:t>안경의 불편한 점을 고안해 제품의 디자인에 창의성 둠</a:t>
            </a:r>
            <a:r>
              <a:rPr lang="en-US" altLang="ko-KR" sz="2667" dirty="0">
                <a:latin typeface="+mn-ea"/>
              </a:rPr>
              <a:t>.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4</a:t>
            </a:fld>
            <a:endParaRPr/>
          </a:p>
        </p:txBody>
      </p:sp>
      <p:pic>
        <p:nvPicPr>
          <p:cNvPr id="7" name="Google Shape;417;p20">
            <a:extLst>
              <a:ext uri="{FF2B5EF4-FFF2-40B4-BE49-F238E27FC236}">
                <a16:creationId xmlns:a16="http://schemas.microsoft.com/office/drawing/2014/main" id="{A4B4B1F8-8C8A-47AE-A7A5-39A913A85B1B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523160" y="1579100"/>
            <a:ext cx="5582704" cy="4801600"/>
          </a:xfrm>
          <a:prstGeom prst="hexagon">
            <a:avLst>
              <a:gd name="adj" fmla="val 28504"/>
              <a:gd name="vf" fmla="val 115470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21B2A1-14D9-4D94-A629-54FDF92E5053}"/>
              </a:ext>
            </a:extLst>
          </p:cNvPr>
          <p:cNvSpPr txBox="1"/>
          <p:nvPr/>
        </p:nvSpPr>
        <p:spPr>
          <a:xfrm>
            <a:off x="2133601" y="8466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38C0C-A739-4E1D-85CB-978489CFB825}"/>
              </a:ext>
            </a:extLst>
          </p:cNvPr>
          <p:cNvSpPr txBox="1"/>
          <p:nvPr/>
        </p:nvSpPr>
        <p:spPr>
          <a:xfrm>
            <a:off x="3893958" y="6003746"/>
            <a:ext cx="313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altLang="ko-KR" sz="2400" b="1" dirty="0">
                <a:solidFill>
                  <a:srgbClr val="00E1C6"/>
                </a:solidFill>
                <a:latin typeface="+mj-ea"/>
                <a:cs typeface="맑은 고딕 Semilight" panose="020B0502040204020203" pitchFamily="50" charset="-127"/>
                <a:sym typeface="Muli"/>
              </a:rPr>
              <a:t>Google Glass</a:t>
            </a:r>
          </a:p>
        </p:txBody>
      </p:sp>
    </p:spTree>
    <p:extLst>
      <p:ext uri="{BB962C8B-B14F-4D97-AF65-F5344CB8AC3E}">
        <p14:creationId xmlns:p14="http://schemas.microsoft.com/office/powerpoint/2010/main" val="264153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170770544" descr="EMB000022f846ad">
            <a:extLst>
              <a:ext uri="{FF2B5EF4-FFF2-40B4-BE49-F238E27FC236}">
                <a16:creationId xmlns:a16="http://schemas.microsoft.com/office/drawing/2014/main" id="{6825A6FF-1711-4E37-83DE-EFFB31A9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6" y="2002329"/>
            <a:ext cx="1440000" cy="130819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340747" y="884480"/>
            <a:ext cx="7722800" cy="8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altLang="ko-KR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Used parts</a:t>
            </a:r>
            <a:endParaRPr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5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9AA9B8-AFA4-4E40-A1A5-42099AE816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6" y="5307972"/>
            <a:ext cx="1440000" cy="1311328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CFBB1-F736-413D-8AB3-48EF48E48FFE}"/>
              </a:ext>
            </a:extLst>
          </p:cNvPr>
          <p:cNvSpPr txBox="1"/>
          <p:nvPr/>
        </p:nvSpPr>
        <p:spPr>
          <a:xfrm>
            <a:off x="2597238" y="5758188"/>
            <a:ext cx="313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블루투스모듈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7221B-FDA2-4670-B5C5-12783E7D8003}"/>
              </a:ext>
            </a:extLst>
          </p:cNvPr>
          <p:cNvSpPr txBox="1"/>
          <p:nvPr/>
        </p:nvSpPr>
        <p:spPr>
          <a:xfrm>
            <a:off x="2597238" y="2160210"/>
            <a:ext cx="3136901" cy="1241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altLang="ko-KR" sz="2400" b="1" dirty="0">
                <a:solidFill>
                  <a:srgbClr val="00E1C6"/>
                </a:solidFill>
                <a:latin typeface="+mj-ea"/>
                <a:cs typeface="맑은 고딕 Semilight" panose="020B0502040204020203" pitchFamily="50" charset="-127"/>
                <a:sym typeface="Muli"/>
              </a:rPr>
              <a:t>OV7670 </a:t>
            </a:r>
          </a:p>
          <a:p>
            <a:pPr>
              <a:spcBef>
                <a:spcPts val="800"/>
              </a:spcBef>
            </a:pPr>
            <a:r>
              <a:rPr lang="ko-KR" altLang="en-US" sz="2400" b="1" dirty="0">
                <a:solidFill>
                  <a:srgbClr val="00E1C6"/>
                </a:solidFill>
                <a:latin typeface="+mj-ea"/>
                <a:cs typeface="맑은 고딕 Semilight" panose="020B0502040204020203" pitchFamily="50" charset="-127"/>
                <a:sym typeface="Muli"/>
              </a:rPr>
              <a:t>카메라 모듈</a:t>
            </a:r>
          </a:p>
          <a:p>
            <a:pPr>
              <a:spcBef>
                <a:spcPts val="800"/>
              </a:spcBef>
            </a:pPr>
            <a:r>
              <a:rPr lang="en-US" altLang="ko-KR" sz="1333" dirty="0">
                <a:latin typeface="+mj-ea"/>
                <a:cs typeface="맑은 고딕 Semilight" panose="020B0502040204020203" pitchFamily="50" charset="-127"/>
                <a:sym typeface="Muli"/>
              </a:rPr>
              <a:t>5100</a:t>
            </a:r>
            <a:r>
              <a:rPr lang="ko-KR" altLang="en-US" sz="1333" dirty="0">
                <a:latin typeface="+mj-ea"/>
                <a:cs typeface="맑은 고딕 Semilight" panose="020B0502040204020203" pitchFamily="50" charset="-127"/>
                <a:sym typeface="Muli"/>
              </a:rPr>
              <a:t>원</a:t>
            </a:r>
            <a:endParaRPr lang="en-US" altLang="ko-KR" sz="1333" dirty="0">
              <a:latin typeface="+mj-ea"/>
              <a:cs typeface="맑은 고딕 Semilight" panose="020B0502040204020203" pitchFamily="50" charset="-127"/>
              <a:sym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40720-1537-4AD4-8105-16CA91A54973}"/>
              </a:ext>
            </a:extLst>
          </p:cNvPr>
          <p:cNvSpPr txBox="1"/>
          <p:nvPr/>
        </p:nvSpPr>
        <p:spPr>
          <a:xfrm>
            <a:off x="10063547" y="2509025"/>
            <a:ext cx="313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사운드 센서 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22704-591C-46D2-BCFB-01ECE4100053}"/>
              </a:ext>
            </a:extLst>
          </p:cNvPr>
          <p:cNvSpPr txBox="1"/>
          <p:nvPr/>
        </p:nvSpPr>
        <p:spPr>
          <a:xfrm>
            <a:off x="6643179" y="2472121"/>
            <a:ext cx="313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조도센서 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D48E92-A3FF-4FC8-9DCD-5FE7F4CD4F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64" y="3543760"/>
            <a:ext cx="1440000" cy="1311328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D34D49-C7FE-4AF4-BB67-445AB82D9846}"/>
              </a:ext>
            </a:extLst>
          </p:cNvPr>
          <p:cNvSpPr txBox="1"/>
          <p:nvPr/>
        </p:nvSpPr>
        <p:spPr>
          <a:xfrm>
            <a:off x="6670314" y="3910197"/>
            <a:ext cx="1892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LED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C05506-E51E-45E5-B4ED-8F31D2540B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" t="27518" r="2076" b="22631"/>
          <a:stretch/>
        </p:blipFill>
        <p:spPr>
          <a:xfrm>
            <a:off x="8430751" y="2060112"/>
            <a:ext cx="1440000" cy="1308195"/>
          </a:xfrm>
          <a:prstGeom prst="ellipse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E851B8E-7E16-4102-A4F4-EE90D7084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676" y="3597764"/>
            <a:ext cx="1440000" cy="1309840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E2CA29-6415-4C5F-9D64-1ED69425D5F2}"/>
              </a:ext>
            </a:extLst>
          </p:cNvPr>
          <p:cNvSpPr txBox="1"/>
          <p:nvPr/>
        </p:nvSpPr>
        <p:spPr>
          <a:xfrm>
            <a:off x="2597238" y="3733495"/>
            <a:ext cx="3136901" cy="177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아두이노</a:t>
            </a:r>
            <a:r>
              <a:rPr lang="ko-KR" altLang="en-US" sz="2400" b="1" dirty="0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 </a:t>
            </a:r>
            <a:r>
              <a:rPr lang="en-US" altLang="ko-KR" sz="2400" b="1" dirty="0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MP3 </a:t>
            </a:r>
          </a:p>
          <a:p>
            <a:r>
              <a:rPr lang="ko-KR" altLang="en-US" sz="2400" b="1" dirty="0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플레이어 </a:t>
            </a:r>
            <a:r>
              <a:rPr lang="ko-KR" altLang="en-US" sz="2400" b="1" dirty="0" err="1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쉴드</a:t>
            </a:r>
            <a:r>
              <a:rPr lang="ko-KR" altLang="en-US" sz="2400" b="1" dirty="0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 </a:t>
            </a:r>
            <a:endParaRPr lang="en-US" altLang="ko-KR" sz="2400" b="1" dirty="0">
              <a:solidFill>
                <a:srgbClr val="00E1C6"/>
              </a:solidFill>
              <a:latin typeface="Muli"/>
              <a:cs typeface="맑은 고딕 Semilight" panose="020B0502040204020203" pitchFamily="50" charset="-127"/>
              <a:sym typeface="Muli"/>
            </a:endParaRPr>
          </a:p>
          <a:p>
            <a:r>
              <a:rPr lang="en-US" altLang="ko-KR" sz="2400" b="1" dirty="0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VS1053</a:t>
            </a:r>
          </a:p>
          <a:p>
            <a:r>
              <a:rPr lang="en-US" altLang="ko-KR" sz="1333" dirty="0">
                <a:latin typeface="+mj-ea"/>
                <a:cs typeface="맑은 고딕 Semilight" panose="020B0502040204020203" pitchFamily="50" charset="-127"/>
                <a:sym typeface="Muli"/>
              </a:rPr>
              <a:t>22000</a:t>
            </a:r>
            <a:r>
              <a:rPr lang="ko-KR" altLang="en-US" sz="1333" dirty="0">
                <a:latin typeface="+mj-ea"/>
                <a:cs typeface="맑은 고딕 Semilight" panose="020B0502040204020203" pitchFamily="50" charset="-127"/>
                <a:sym typeface="Muli"/>
              </a:rPr>
              <a:t>원</a:t>
            </a:r>
            <a:endParaRPr lang="en-US" altLang="ko-KR" sz="1333" dirty="0">
              <a:latin typeface="+mj-ea"/>
              <a:cs typeface="맑은 고딕 Semilight" panose="020B0502040204020203" pitchFamily="50" charset="-127"/>
              <a:sym typeface="Muli"/>
            </a:endParaRPr>
          </a:p>
          <a:p>
            <a:endParaRPr lang="en-US" altLang="ko-KR" sz="2400" b="1" dirty="0">
              <a:solidFill>
                <a:srgbClr val="FFC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A80B7-2FFE-4253-BCB0-E1B30FB89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864" y="5307973"/>
            <a:ext cx="1440000" cy="1310804"/>
          </a:xfrm>
          <a:prstGeom prst="ellipse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11EA4E-621D-4CC0-B890-070CF305C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2231" y="2010211"/>
            <a:ext cx="1440000" cy="1311328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E7A26C-80A1-4A71-B329-B417FCC553BD}"/>
              </a:ext>
            </a:extLst>
          </p:cNvPr>
          <p:cNvSpPr txBox="1"/>
          <p:nvPr/>
        </p:nvSpPr>
        <p:spPr>
          <a:xfrm>
            <a:off x="6643179" y="5655593"/>
            <a:ext cx="313690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E1C6"/>
                </a:solidFill>
                <a:latin typeface="Muli"/>
                <a:cs typeface="맑은 고딕 Semilight" panose="020B0502040204020203" pitchFamily="50" charset="-127"/>
                <a:sym typeface="Muli"/>
              </a:rPr>
              <a:t>진동 모듈</a:t>
            </a:r>
            <a:endParaRPr lang="en-US" altLang="ko-KR" sz="2400" b="1" dirty="0">
              <a:solidFill>
                <a:srgbClr val="00E1C6"/>
              </a:solidFill>
              <a:latin typeface="Muli"/>
              <a:cs typeface="맑은 고딕 Semilight" panose="020B0502040204020203" pitchFamily="50" charset="-127"/>
              <a:sym typeface="Muli"/>
            </a:endParaRPr>
          </a:p>
          <a:p>
            <a:r>
              <a:rPr lang="en-US" altLang="ko-KR" sz="1333" dirty="0"/>
              <a:t>3000</a:t>
            </a:r>
            <a:r>
              <a:rPr lang="ko-KR" altLang="en-US" sz="1333" dirty="0"/>
              <a:t>원</a:t>
            </a:r>
          </a:p>
        </p:txBody>
      </p:sp>
      <p:sp>
        <p:nvSpPr>
          <p:cNvPr id="19" name="Google Shape;431;p22">
            <a:extLst>
              <a:ext uri="{FF2B5EF4-FFF2-40B4-BE49-F238E27FC236}">
                <a16:creationId xmlns:a16="http://schemas.microsoft.com/office/drawing/2014/main" id="{BE20E215-0DD7-4E1B-941F-85CF7571FED9}"/>
              </a:ext>
            </a:extLst>
          </p:cNvPr>
          <p:cNvSpPr/>
          <p:nvPr/>
        </p:nvSpPr>
        <p:spPr>
          <a:xfrm>
            <a:off x="8974236" y="4371862"/>
            <a:ext cx="1587091" cy="1281608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dash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 lang="ko-KR" altLang="en-US"/>
            </a:pPr>
            <a:endParaRPr lang="ko-KR">
              <a:solidFill>
                <a:schemeClr val="tx2"/>
              </a:solidFill>
              <a:latin typeface="+mn-ea"/>
              <a:ea typeface="+mn-ea"/>
              <a:cs typeface="Muli"/>
              <a:sym typeface="Mul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DEB15-BE23-4D2F-8B7B-C22EF499A794}"/>
              </a:ext>
            </a:extLst>
          </p:cNvPr>
          <p:cNvSpPr txBox="1"/>
          <p:nvPr/>
        </p:nvSpPr>
        <p:spPr>
          <a:xfrm>
            <a:off x="9367832" y="4720278"/>
            <a:ext cx="10058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tx2"/>
                </a:solidFill>
                <a:latin typeface="+mn-ea"/>
                <a:cs typeface="함초롬바탕"/>
              </a:rPr>
              <a:t>총 가격 </a:t>
            </a:r>
            <a:r>
              <a:rPr lang="en-US" altLang="ko-KR" sz="1600" dirty="0">
                <a:solidFill>
                  <a:schemeClr val="tx2"/>
                </a:solidFill>
                <a:latin typeface="+mn-ea"/>
                <a:cs typeface="함초롬바탕"/>
              </a:rPr>
              <a:t> 30100</a:t>
            </a:r>
            <a:r>
              <a:rPr lang="ko-KR" altLang="en-US" sz="1600" dirty="0">
                <a:solidFill>
                  <a:schemeClr val="tx2"/>
                </a:solidFill>
                <a:latin typeface="+mn-ea"/>
                <a:cs typeface="함초롬바탕"/>
              </a:rPr>
              <a:t>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979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340747" y="884480"/>
            <a:ext cx="7722800" cy="8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Product design</a:t>
            </a:r>
            <a:endParaRPr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6</a:t>
            </a:fld>
            <a:endParaRPr/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779A3FCC-0727-4DED-A0C6-CC317DCE7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0747" y="1669342"/>
            <a:ext cx="7502591" cy="494995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067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340747" y="884480"/>
            <a:ext cx="7722800" cy="8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Product demonstration</a:t>
            </a:r>
            <a:endParaRPr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7</a:t>
            </a:fld>
            <a:endParaRPr/>
          </a:p>
        </p:txBody>
      </p:sp>
      <p:pic>
        <p:nvPicPr>
          <p:cNvPr id="3" name="IMG_4144">
            <a:hlinkClick r:id="" action="ppaction://media"/>
            <a:extLst>
              <a:ext uri="{FF2B5EF4-FFF2-40B4-BE49-F238E27FC236}">
                <a16:creationId xmlns:a16="http://schemas.microsoft.com/office/drawing/2014/main" id="{D726FD47-3A38-434C-AE9E-0F1B36148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0399" y="1822812"/>
            <a:ext cx="8765364" cy="455788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340747" y="884480"/>
            <a:ext cx="9851253" cy="8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altLang="ko-KR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Initial </a:t>
            </a:r>
            <a:r>
              <a:rPr lang="en-US" altLang="ko-KR" dirty="0" err="1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schedule&amp;Final</a:t>
            </a:r>
            <a:r>
              <a:rPr lang="en-US" altLang="ko-KR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 schedule</a:t>
            </a:r>
            <a:endParaRPr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8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DD5855-AE71-4A49-9400-D78577ED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6" y="2104222"/>
            <a:ext cx="5864993" cy="3978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EAD189-1626-4DB3-A0BD-7B5E9C791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04" y="2104222"/>
            <a:ext cx="5864993" cy="397894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E7DF7F9-8034-484F-A0BD-A69EEB656DFD}"/>
              </a:ext>
            </a:extLst>
          </p:cNvPr>
          <p:cNvSpPr/>
          <p:nvPr/>
        </p:nvSpPr>
        <p:spPr>
          <a:xfrm>
            <a:off x="5576237" y="3285423"/>
            <a:ext cx="1039528" cy="53901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31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340747" y="884480"/>
            <a:ext cx="7722800" cy="86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/>
            <a:r>
              <a:rPr lang="en-US" altLang="ko-KR" dirty="0">
                <a:latin typeface="서울남산 장체EB" panose="02020603020101020101" pitchFamily="18" charset="-127"/>
                <a:ea typeface="서울남산 장체EB" panose="02020603020101020101" pitchFamily="18" charset="-127"/>
              </a:rPr>
              <a:t>Reference</a:t>
            </a:r>
            <a:endParaRPr dirty="0">
              <a:latin typeface="서울남산 장체EB" panose="02020603020101020101" pitchFamily="18" charset="-127"/>
              <a:ea typeface="서울남산 장체EB" panose="02020603020101020101" pitchFamily="18" charset="-127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8076" y="6380700"/>
            <a:ext cx="731600" cy="4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9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6AA2E3-C64E-4B9F-B353-B1DF861E6B68}"/>
              </a:ext>
            </a:extLst>
          </p:cNvPr>
          <p:cNvSpPr/>
          <p:nvPr/>
        </p:nvSpPr>
        <p:spPr>
          <a:xfrm>
            <a:off x="2340747" y="1825607"/>
            <a:ext cx="103970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https://blog.naver.com/dic1224/221069482304</a:t>
            </a:r>
          </a:p>
          <a:p>
            <a:r>
              <a:rPr lang="ko-KR" altLang="en-US" sz="1600" dirty="0" err="1"/>
              <a:t>python에서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dlib설치</a:t>
            </a:r>
            <a:r>
              <a:rPr lang="ko-KR" altLang="en-US" sz="1600" dirty="0"/>
              <a:t> 사용하기</a:t>
            </a:r>
          </a:p>
          <a:p>
            <a:r>
              <a:rPr lang="ko-KR" altLang="en-US" sz="1600" dirty="0"/>
              <a:t>https://blog.naver.com/zeta0807/221265377818</a:t>
            </a:r>
          </a:p>
          <a:p>
            <a:r>
              <a:rPr lang="ko-KR" altLang="en-US" sz="1600" dirty="0"/>
              <a:t>hc-05 </a:t>
            </a:r>
            <a:r>
              <a:rPr lang="ko-KR" altLang="en-US" sz="1600" dirty="0" err="1"/>
              <a:t>사용법,at명령어</a:t>
            </a:r>
            <a:endParaRPr lang="ko-KR" altLang="en-US" sz="1600" dirty="0"/>
          </a:p>
          <a:p>
            <a:r>
              <a:rPr lang="ko-KR" altLang="en-US" sz="1600" dirty="0"/>
              <a:t>https://blog.naver.com/icbanq/221003088397</a:t>
            </a:r>
          </a:p>
          <a:p>
            <a:r>
              <a:rPr lang="ko-KR" altLang="en-US" sz="1600" dirty="0" err="1"/>
              <a:t>앱인벤터</a:t>
            </a:r>
            <a:r>
              <a:rPr lang="ko-KR" altLang="en-US" sz="1600" dirty="0"/>
              <a:t> 사용법</a:t>
            </a:r>
          </a:p>
          <a:p>
            <a:r>
              <a:rPr lang="ko-KR" altLang="en-US" sz="1600" dirty="0"/>
              <a:t>https://missypower.blog.me/221306990878</a:t>
            </a:r>
          </a:p>
          <a:p>
            <a:r>
              <a:rPr lang="ko-KR" altLang="en-US" sz="1600" dirty="0" err="1"/>
              <a:t>앱인벤터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블루투스 연결</a:t>
            </a:r>
          </a:p>
          <a:p>
            <a:r>
              <a:rPr lang="ko-KR" altLang="en-US" sz="1600" dirty="0"/>
              <a:t>https://www.blog.pythonlibrary.org/2010/04/02/python-test-to-speech-making-your-pc-talk/</a:t>
            </a:r>
          </a:p>
          <a:p>
            <a:r>
              <a:rPr lang="ko-KR" altLang="en-US" sz="1600" dirty="0" err="1"/>
              <a:t>python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tts</a:t>
            </a:r>
            <a:endParaRPr lang="ko-KR" altLang="en-US" sz="1600" dirty="0"/>
          </a:p>
          <a:p>
            <a:r>
              <a:rPr lang="ko-KR" altLang="en-US" sz="1600" dirty="0"/>
              <a:t>http://arduino-makers.tistory.com/68</a:t>
            </a:r>
          </a:p>
          <a:p>
            <a:r>
              <a:rPr lang="ko-KR" altLang="en-US" sz="1600" dirty="0" err="1"/>
              <a:t>아두이노</a:t>
            </a:r>
            <a:r>
              <a:rPr lang="ko-KR" altLang="en-US" sz="1600" dirty="0"/>
              <a:t> 카메라 연결, 실행</a:t>
            </a:r>
          </a:p>
          <a:p>
            <a:r>
              <a:rPr lang="ko-KR" altLang="en-US" sz="1600" dirty="0"/>
              <a:t>https://www.pyimagesearch.com/2018/06/18/face-recognition-with-opencv-python-and-deep-learning/</a:t>
            </a:r>
          </a:p>
          <a:p>
            <a:r>
              <a:rPr lang="ko-KR" altLang="en-US" sz="1600" dirty="0"/>
              <a:t>https://medium.freecodecamp.org/making-your-own-face-recognition-system-29a8e728107c</a:t>
            </a:r>
          </a:p>
          <a:p>
            <a:r>
              <a:rPr lang="ko-KR" altLang="en-US" sz="1600" dirty="0"/>
              <a:t>https://www.google.co.kr/amp/s/blog.paperspace.com/facial-recognition-using-deep-learning/amp/</a:t>
            </a:r>
          </a:p>
          <a:p>
            <a:r>
              <a:rPr lang="ko-KR" altLang="en-US" sz="1600" dirty="0"/>
              <a:t>https://cosmosjs.blog.me/220934659282</a:t>
            </a:r>
          </a:p>
          <a:p>
            <a:r>
              <a:rPr lang="ko-KR" altLang="en-US" sz="1600" dirty="0"/>
              <a:t>https://ukayzm.github.io/python-face-recognition/</a:t>
            </a:r>
          </a:p>
          <a:p>
            <a:r>
              <a:rPr lang="ko-KR" altLang="en-US" sz="1600" dirty="0"/>
              <a:t>얼굴인식 코드 참고</a:t>
            </a:r>
          </a:p>
        </p:txBody>
      </p:sp>
    </p:spTree>
    <p:extLst>
      <p:ext uri="{BB962C8B-B14F-4D97-AF65-F5344CB8AC3E}">
        <p14:creationId xmlns:p14="http://schemas.microsoft.com/office/powerpoint/2010/main" val="641060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2086</Words>
  <Application>Microsoft Office PowerPoint</Application>
  <PresentationFormat>와이드스크린</PresentationFormat>
  <Paragraphs>362</Paragraphs>
  <Slides>22</Slides>
  <Notes>10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Helvetica Neue</vt:lpstr>
      <vt:lpstr>Muli</vt:lpstr>
      <vt:lpstr>맑은 고딕</vt:lpstr>
      <vt:lpstr>맑은 고딕 Semilight</vt:lpstr>
      <vt:lpstr>서울남산 장체EB</vt:lpstr>
      <vt:lpstr>야놀자 야체 B</vt:lpstr>
      <vt:lpstr>Arial</vt:lpstr>
      <vt:lpstr>Office 테마</vt:lpstr>
      <vt:lpstr>2_Office 테마</vt:lpstr>
      <vt:lpstr>WHO ARE YOU?</vt:lpstr>
      <vt:lpstr>Introduction of product</vt:lpstr>
      <vt:lpstr>Introduction of product</vt:lpstr>
      <vt:lpstr>Similar products</vt:lpstr>
      <vt:lpstr>Used parts</vt:lpstr>
      <vt:lpstr>Product design</vt:lpstr>
      <vt:lpstr>Product demonstration</vt:lpstr>
      <vt:lpstr>Initial schedule&amp;Final schedule</vt:lpstr>
      <vt:lpstr>Reference</vt:lpstr>
      <vt:lpstr>Team role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미희</cp:lastModifiedBy>
  <cp:revision>226</cp:revision>
  <dcterms:created xsi:type="dcterms:W3CDTF">2017-12-05T06:51:01Z</dcterms:created>
  <dcterms:modified xsi:type="dcterms:W3CDTF">2020-12-28T07:02:02Z</dcterms:modified>
  <cp:version>0906.0100.01</cp:version>
</cp:coreProperties>
</file>